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82" r:id="rId4"/>
    <p:sldId id="283" r:id="rId5"/>
    <p:sldId id="258" r:id="rId6"/>
    <p:sldId id="290" r:id="rId7"/>
    <p:sldId id="28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8288000" cy="10287000"/>
  <p:notesSz cx="6858000" cy="9144000"/>
  <p:embeddedFontLst>
    <p:embeddedFont>
      <p:font typeface="Gibson" panose="02000000000000000000" pitchFamily="50" charset="0"/>
      <p:regular r:id="rId33"/>
      <p:bold r:id="rId34"/>
      <p:italic r:id="rId35"/>
      <p:boldItalic r:id="rId36"/>
    </p:embeddedFont>
    <p:embeddedFont>
      <p:font typeface="Gibson Italics" panose="020B0604020202020204" charset="0"/>
      <p:regular r:id="rId37"/>
    </p:embeddedFont>
    <p:embeddedFont>
      <p:font typeface="Gibson Light" panose="02000000000000000000" pitchFamily="50" charset="0"/>
      <p:regular r:id="rId38"/>
      <p:bold r:id="rId39"/>
      <p:italic r:id="rId40"/>
      <p:boldItalic r:id="rId41"/>
    </p:embeddedFont>
    <p:embeddedFont>
      <p:font typeface="Gibson Semi-Bold" panose="020B0604020202020204" charset="0"/>
      <p:regular r:id="rId42"/>
    </p:embeddedFont>
    <p:embeddedFont>
      <p:font typeface="Montserrat" panose="00000500000000000000" pitchFamily="2" charset="0"/>
      <p:regular r:id="rId43"/>
      <p:bold r:id="rId44"/>
    </p:embeddedFont>
    <p:embeddedFont>
      <p:font typeface="Montserrat Medium" panose="00000600000000000000" pitchFamily="2" charset="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657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FC2E1-59BD-4B93-BDE4-9627F0C925B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46F78-2B34-4357-AFA1-86EF2E126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4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0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2" name="Google Shape;3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1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3" name="Google Shape;3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9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2" name="Google Shape;49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5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8" name="Google Shape;3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1_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6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6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6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9779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8"/>
          <p:cNvSpPr txBox="1">
            <a:spLocks noGrp="1"/>
          </p:cNvSpPr>
          <p:nvPr>
            <p:ph type="title"/>
          </p:nvPr>
        </p:nvSpPr>
        <p:spPr>
          <a:xfrm>
            <a:off x="1172022" y="956238"/>
            <a:ext cx="15943954" cy="113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50" b="1" i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8"/>
          <p:cNvSpPr txBox="1">
            <a:spLocks noGrp="1"/>
          </p:cNvSpPr>
          <p:nvPr>
            <p:ph type="body" idx="1"/>
          </p:nvPr>
        </p:nvSpPr>
        <p:spPr>
          <a:xfrm>
            <a:off x="1171380" y="4854922"/>
            <a:ext cx="14786610" cy="3475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8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8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8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18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s://www.trs.texas.gov/Pages/active_member_group_presentations_counseling_sessions.asp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s.texas.gov/Pages/403b_active_awareness_videos.asp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rs.texas.gov/Pages/active_member_mytrs.aspx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rs.state.tx.us" TargetMode="External"/><Relationship Id="rId5" Type="http://schemas.openxmlformats.org/officeDocument/2006/relationships/image" Target="../media/image1.png"/><Relationship Id="rId4" Type="http://schemas.openxmlformats.org/officeDocument/2006/relationships/hyperlink" Target="http://www.trs.texas.gov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93427" y="6336766"/>
            <a:ext cx="10901146" cy="632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245">
                <a:solidFill>
                  <a:srgbClr val="FFFFFF"/>
                </a:solidFill>
                <a:latin typeface="Gibson"/>
                <a:ea typeface="Gibson"/>
                <a:cs typeface="Gibson"/>
                <a:sym typeface="Gibson"/>
              </a:rPr>
              <a:t>Financial Awareness &amp; Retirement Planning</a:t>
            </a:r>
          </a:p>
        </p:txBody>
      </p:sp>
      <p:sp>
        <p:nvSpPr>
          <p:cNvPr id="3" name="AutoShape 3"/>
          <p:cNvSpPr/>
          <p:nvPr/>
        </p:nvSpPr>
        <p:spPr>
          <a:xfrm>
            <a:off x="4128581" y="6171512"/>
            <a:ext cx="10030837" cy="0"/>
          </a:xfrm>
          <a:prstGeom prst="line">
            <a:avLst/>
          </a:prstGeom>
          <a:ln w="38100" cap="flat">
            <a:solidFill>
              <a:srgbClr val="BF202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832477" y="3065933"/>
            <a:ext cx="10623046" cy="3573566"/>
          </a:xfrm>
          <a:custGeom>
            <a:avLst/>
            <a:gdLst/>
            <a:ahLst/>
            <a:cxnLst/>
            <a:rect l="l" t="t" r="r" b="b"/>
            <a:pathLst>
              <a:path w="10623046" h="3573566">
                <a:moveTo>
                  <a:pt x="0" y="0"/>
                </a:moveTo>
                <a:lnTo>
                  <a:pt x="10623046" y="0"/>
                </a:lnTo>
                <a:lnTo>
                  <a:pt x="10623046" y="3573566"/>
                </a:lnTo>
                <a:lnTo>
                  <a:pt x="0" y="3573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51" y="3199322"/>
            <a:ext cx="904534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Click the link below to see available dates &amp; times for the following: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727" y="-1079456"/>
            <a:ext cx="16594552" cy="1244591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2438550" y="7131230"/>
            <a:ext cx="9200624" cy="957021"/>
            <a:chOff x="0" y="0"/>
            <a:chExt cx="12267498" cy="1276028"/>
          </a:xfrm>
        </p:grpSpPr>
        <p:sp>
          <p:nvSpPr>
            <p:cNvPr id="5" name="Freeform 5"/>
            <p:cNvSpPr/>
            <p:nvPr/>
          </p:nvSpPr>
          <p:spPr>
            <a:xfrm>
              <a:off x="3895103" y="0"/>
              <a:ext cx="4477293" cy="1276028"/>
            </a:xfrm>
            <a:custGeom>
              <a:avLst/>
              <a:gdLst/>
              <a:ahLst/>
              <a:cxnLst/>
              <a:rect l="l" t="t" r="r" b="b"/>
              <a:pathLst>
                <a:path w="4477293" h="1276028">
                  <a:moveTo>
                    <a:pt x="0" y="0"/>
                  </a:moveTo>
                  <a:lnTo>
                    <a:pt x="4477292" y="0"/>
                  </a:lnTo>
                  <a:lnTo>
                    <a:pt x="4477292" y="1276028"/>
                  </a:lnTo>
                  <a:lnTo>
                    <a:pt x="0" y="1276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50876"/>
              <a:ext cx="12267498" cy="707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Gibson"/>
                  <a:ea typeface="Gibson"/>
                  <a:cs typeface="Gibson"/>
                  <a:sym typeface="Gibson"/>
                  <a:hlinkClick r:id="rId4" tooltip="https://www.trs.texas.gov/Pages/active_member_group_presentations_counseling_sessions.aspx"/>
                </a:rPr>
                <a:t>Click Here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14351" y="491163"/>
            <a:ext cx="10475667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TRS Retirement Sessions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4351" y="1505236"/>
            <a:ext cx="593181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Presented by TRS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7261" y="4480207"/>
            <a:ext cx="9137911" cy="1984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537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Retirement Benefit Presentations (virtual &amp; in person)</a:t>
            </a:r>
          </a:p>
          <a:p>
            <a:pPr marL="647700" lvl="1" indent="-323850" algn="l">
              <a:lnSpc>
                <a:spcPts val="537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Field Office Visits (in person)</a:t>
            </a:r>
          </a:p>
          <a:p>
            <a:pPr marL="647700" lvl="1" indent="-323850" algn="l">
              <a:lnSpc>
                <a:spcPts val="537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 Retirement Forms Session (virtual)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14351" y="491163"/>
            <a:ext cx="6020723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Helpful Links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049522" y="2086414"/>
            <a:ext cx="4653185" cy="1226399"/>
            <a:chOff x="0" y="0"/>
            <a:chExt cx="1225530" cy="32300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5530" cy="323002"/>
            </a:xfrm>
            <a:custGeom>
              <a:avLst/>
              <a:gdLst/>
              <a:ahLst/>
              <a:cxnLst/>
              <a:rect l="l" t="t" r="r" b="b"/>
              <a:pathLst>
                <a:path w="1225530" h="323002">
                  <a:moveTo>
                    <a:pt x="0" y="0"/>
                  </a:moveTo>
                  <a:lnTo>
                    <a:pt x="1225530" y="0"/>
                  </a:lnTo>
                  <a:lnTo>
                    <a:pt x="1225530" y="323002"/>
                  </a:lnTo>
                  <a:lnTo>
                    <a:pt x="0" y="323002"/>
                  </a:lnTo>
                  <a:close/>
                </a:path>
              </a:pathLst>
            </a:custGeom>
            <a:solidFill>
              <a:srgbClr val="9ACCD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1225530" cy="3420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70"/>
                </a:lnSpc>
              </a:pPr>
              <a:r>
                <a:rPr lang="en-US" sz="2496" b="1">
                  <a:solidFill>
                    <a:srgbClr val="092947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TRS Financial Awareness </a:t>
              </a:r>
            </a:p>
            <a:p>
              <a:pPr algn="ctr">
                <a:lnSpc>
                  <a:spcPts val="2970"/>
                </a:lnSpc>
              </a:pPr>
              <a:r>
                <a:rPr lang="en-US" sz="2496" b="1">
                  <a:solidFill>
                    <a:srgbClr val="092947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Video Series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203388" y="3702738"/>
            <a:ext cx="4345452" cy="2617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Learn about your TRS defined benefit plan</a:t>
            </a:r>
          </a:p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Discover what you need to save more</a:t>
            </a:r>
          </a:p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Find out how to get what you need by saving smart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573580" y="7224104"/>
            <a:ext cx="3605068" cy="915846"/>
            <a:chOff x="0" y="0"/>
            <a:chExt cx="949483" cy="24121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49483" cy="241210"/>
            </a:xfrm>
            <a:custGeom>
              <a:avLst/>
              <a:gdLst/>
              <a:ahLst/>
              <a:cxnLst/>
              <a:rect l="l" t="t" r="r" b="b"/>
              <a:pathLst>
                <a:path w="949483" h="241210">
                  <a:moveTo>
                    <a:pt x="120605" y="0"/>
                  </a:moveTo>
                  <a:lnTo>
                    <a:pt x="828878" y="0"/>
                  </a:lnTo>
                  <a:cubicBezTo>
                    <a:pt x="895486" y="0"/>
                    <a:pt x="949483" y="53997"/>
                    <a:pt x="949483" y="120605"/>
                  </a:cubicBezTo>
                  <a:lnTo>
                    <a:pt x="949483" y="120605"/>
                  </a:lnTo>
                  <a:cubicBezTo>
                    <a:pt x="949483" y="152592"/>
                    <a:pt x="936776" y="183268"/>
                    <a:pt x="914158" y="205886"/>
                  </a:cubicBezTo>
                  <a:cubicBezTo>
                    <a:pt x="891541" y="228504"/>
                    <a:pt x="860864" y="241210"/>
                    <a:pt x="828878" y="241210"/>
                  </a:cubicBezTo>
                  <a:lnTo>
                    <a:pt x="120605" y="241210"/>
                  </a:lnTo>
                  <a:cubicBezTo>
                    <a:pt x="53997" y="241210"/>
                    <a:pt x="0" y="187214"/>
                    <a:pt x="0" y="120605"/>
                  </a:cubicBezTo>
                  <a:lnTo>
                    <a:pt x="0" y="120605"/>
                  </a:lnTo>
                  <a:cubicBezTo>
                    <a:pt x="0" y="53997"/>
                    <a:pt x="53997" y="0"/>
                    <a:pt x="120605" y="0"/>
                  </a:cubicBezTo>
                  <a:close/>
                </a:path>
              </a:pathLst>
            </a:custGeom>
            <a:ln w="19050" cap="rnd">
              <a:solidFill>
                <a:srgbClr val="BF202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949483" cy="260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70"/>
                </a:lnSpc>
              </a:pPr>
              <a:r>
                <a:rPr lang="en-US" sz="2496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  <a:hlinkClick r:id="rId3" tooltip="https://www.trs.texas.gov/Pages/403b_active_awareness_videos.aspx"/>
                </a:rPr>
                <a:t>Click Here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87659" y="2086414"/>
            <a:ext cx="4653185" cy="1226399"/>
            <a:chOff x="0" y="0"/>
            <a:chExt cx="1225530" cy="32300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25530" cy="323002"/>
            </a:xfrm>
            <a:custGeom>
              <a:avLst/>
              <a:gdLst/>
              <a:ahLst/>
              <a:cxnLst/>
              <a:rect l="l" t="t" r="r" b="b"/>
              <a:pathLst>
                <a:path w="1225530" h="323002">
                  <a:moveTo>
                    <a:pt x="0" y="0"/>
                  </a:moveTo>
                  <a:lnTo>
                    <a:pt x="1225530" y="0"/>
                  </a:lnTo>
                  <a:lnTo>
                    <a:pt x="1225530" y="323002"/>
                  </a:lnTo>
                  <a:lnTo>
                    <a:pt x="0" y="323002"/>
                  </a:lnTo>
                  <a:close/>
                </a:path>
              </a:pathLst>
            </a:custGeom>
            <a:solidFill>
              <a:srgbClr val="9ACCD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52400"/>
              <a:ext cx="1225530" cy="475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18"/>
                </a:lnSpc>
              </a:pPr>
              <a:r>
                <a:rPr lang="en-US" sz="2496" b="1">
                  <a:solidFill>
                    <a:srgbClr val="092947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MyTRS Login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11717" y="7224104"/>
            <a:ext cx="3605068" cy="915846"/>
            <a:chOff x="0" y="0"/>
            <a:chExt cx="949483" cy="24121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49483" cy="241210"/>
            </a:xfrm>
            <a:custGeom>
              <a:avLst/>
              <a:gdLst/>
              <a:ahLst/>
              <a:cxnLst/>
              <a:rect l="l" t="t" r="r" b="b"/>
              <a:pathLst>
                <a:path w="949483" h="241210">
                  <a:moveTo>
                    <a:pt x="120605" y="0"/>
                  </a:moveTo>
                  <a:lnTo>
                    <a:pt x="828878" y="0"/>
                  </a:lnTo>
                  <a:cubicBezTo>
                    <a:pt x="895486" y="0"/>
                    <a:pt x="949483" y="53997"/>
                    <a:pt x="949483" y="120605"/>
                  </a:cubicBezTo>
                  <a:lnTo>
                    <a:pt x="949483" y="120605"/>
                  </a:lnTo>
                  <a:cubicBezTo>
                    <a:pt x="949483" y="152592"/>
                    <a:pt x="936776" y="183268"/>
                    <a:pt x="914158" y="205886"/>
                  </a:cubicBezTo>
                  <a:cubicBezTo>
                    <a:pt x="891541" y="228504"/>
                    <a:pt x="860864" y="241210"/>
                    <a:pt x="828878" y="241210"/>
                  </a:cubicBezTo>
                  <a:lnTo>
                    <a:pt x="120605" y="241210"/>
                  </a:lnTo>
                  <a:cubicBezTo>
                    <a:pt x="53997" y="241210"/>
                    <a:pt x="0" y="187214"/>
                    <a:pt x="0" y="120605"/>
                  </a:cubicBezTo>
                  <a:lnTo>
                    <a:pt x="0" y="120605"/>
                  </a:lnTo>
                  <a:cubicBezTo>
                    <a:pt x="0" y="53997"/>
                    <a:pt x="53997" y="0"/>
                    <a:pt x="120605" y="0"/>
                  </a:cubicBezTo>
                  <a:close/>
                </a:path>
              </a:pathLst>
            </a:custGeom>
            <a:ln w="19050" cap="rnd">
              <a:solidFill>
                <a:srgbClr val="BF2026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949483" cy="260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70"/>
                </a:lnSpc>
              </a:pPr>
              <a:r>
                <a:rPr lang="en-US" sz="2496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  <a:hlinkClick r:id="rId4" tooltip="https://www.trs.texas.gov/Pages/active_member_mytrs.aspx"/>
                </a:rPr>
                <a:t>Click Here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641525" y="3702738"/>
            <a:ext cx="4345452" cy="3055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Register or login to MyTRS</a:t>
            </a:r>
          </a:p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Plan for retirement</a:t>
            </a:r>
          </a:p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Communicate with TRS</a:t>
            </a:r>
          </a:p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View annual statements and other documents</a:t>
            </a:r>
          </a:p>
          <a:p>
            <a:pPr marL="496572" lvl="1" indent="-248286" algn="l">
              <a:lnSpc>
                <a:spcPts val="345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Change income tax withholdings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17292" y="3480493"/>
            <a:ext cx="7702713" cy="179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19"/>
              </a:lnSpc>
            </a:pPr>
            <a:r>
              <a:rPr lang="en-US" sz="6000" b="1" spc="179">
                <a:solidFill>
                  <a:srgbClr val="FFFFFF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I choose to have the </a:t>
            </a:r>
          </a:p>
          <a:p>
            <a:pPr algn="l">
              <a:lnSpc>
                <a:spcPts val="7019"/>
              </a:lnSpc>
            </a:pPr>
            <a:r>
              <a:rPr lang="en-US" sz="6000" b="1" spc="179">
                <a:solidFill>
                  <a:srgbClr val="FFFFFF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choice for my future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17292" y="5747782"/>
            <a:ext cx="7926708" cy="67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28"/>
              </a:lnSpc>
            </a:pPr>
            <a:r>
              <a:rPr lang="en-US" sz="4263" spc="277">
                <a:solidFill>
                  <a:srgbClr val="FFFFFF"/>
                </a:solidFill>
                <a:latin typeface="Gibson"/>
                <a:ea typeface="Gibson"/>
                <a:cs typeface="Gibson"/>
                <a:sym typeface="Gibson"/>
              </a:rPr>
              <a:t>Bridging The Retirement Gap</a:t>
            </a:r>
          </a:p>
        </p:txBody>
      </p:sp>
      <p:sp>
        <p:nvSpPr>
          <p:cNvPr id="4" name="Freeform 4"/>
          <p:cNvSpPr/>
          <p:nvPr/>
        </p:nvSpPr>
        <p:spPr>
          <a:xfrm>
            <a:off x="13637068" y="8186388"/>
            <a:ext cx="3622232" cy="1218510"/>
          </a:xfrm>
          <a:custGeom>
            <a:avLst/>
            <a:gdLst/>
            <a:ahLst/>
            <a:cxnLst/>
            <a:rect l="l" t="t" r="r" b="b"/>
            <a:pathLst>
              <a:path w="3622232" h="1218510">
                <a:moveTo>
                  <a:pt x="0" y="0"/>
                </a:moveTo>
                <a:lnTo>
                  <a:pt x="3622232" y="0"/>
                </a:lnTo>
                <a:lnTo>
                  <a:pt x="3622232" y="1218510"/>
                </a:lnTo>
                <a:lnTo>
                  <a:pt x="0" y="1218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1217292" y="5566955"/>
            <a:ext cx="7702713" cy="0"/>
          </a:xfrm>
          <a:prstGeom prst="line">
            <a:avLst/>
          </a:prstGeom>
          <a:ln w="28575" cap="flat">
            <a:solidFill>
              <a:srgbClr val="BF202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51" y="2846594"/>
            <a:ext cx="9922533" cy="659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08"/>
              </a:lnSpc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A savings/investment plan to supplement TRS retirement:</a:t>
            </a:r>
          </a:p>
          <a:p>
            <a:pPr marL="928850" lvl="1" indent="-464425" algn="l">
              <a:lnSpc>
                <a:spcPts val="5808"/>
              </a:lnSpc>
              <a:buFont typeface="Arial"/>
              <a:buChar char="•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A Cookie Jar/Piggy Bank</a:t>
            </a:r>
          </a:p>
          <a:p>
            <a:pPr marL="928850" lvl="1" indent="-464425" algn="l">
              <a:lnSpc>
                <a:spcPts val="5808"/>
              </a:lnSpc>
              <a:buFont typeface="Arial"/>
              <a:buChar char="•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Bank/Credit Union Savings Account</a:t>
            </a:r>
          </a:p>
          <a:p>
            <a:pPr marL="928850" lvl="1" indent="-464425" algn="l">
              <a:lnSpc>
                <a:spcPts val="5808"/>
              </a:lnSpc>
              <a:buFont typeface="Arial"/>
              <a:buChar char="•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CD's, IRA, Roth IRA</a:t>
            </a:r>
          </a:p>
          <a:p>
            <a:pPr marL="928850" lvl="1" indent="-464425" algn="l">
              <a:lnSpc>
                <a:spcPts val="5808"/>
              </a:lnSpc>
              <a:buFont typeface="Arial"/>
              <a:buChar char="•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IRS Tax Favored Retirement Plans</a:t>
            </a:r>
          </a:p>
          <a:p>
            <a:pPr marL="1857701" lvl="2" indent="-619234" algn="l">
              <a:lnSpc>
                <a:spcPts val="5808"/>
              </a:lnSpc>
              <a:buFont typeface="Arial"/>
              <a:buChar char="⚬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Payroll Deduction:</a:t>
            </a:r>
          </a:p>
          <a:p>
            <a:pPr marL="2786551" lvl="3" indent="-696638" algn="l">
              <a:lnSpc>
                <a:spcPts val="5808"/>
              </a:lnSpc>
              <a:buFont typeface="Arial"/>
              <a:buChar char="￭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Most effective</a:t>
            </a:r>
          </a:p>
          <a:p>
            <a:pPr marL="2786551" lvl="3" indent="-696638" algn="l">
              <a:lnSpc>
                <a:spcPts val="5808"/>
              </a:lnSpc>
              <a:buFont typeface="Arial"/>
              <a:buChar char="￭"/>
            </a:pPr>
            <a:r>
              <a:rPr lang="en-US" sz="4302" dirty="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Painless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14351" y="569241"/>
            <a:ext cx="12474853" cy="928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54"/>
              </a:lnSpc>
            </a:pPr>
            <a:r>
              <a:rPr lang="en-US" sz="6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Bridging the Retirement Gap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4351" y="1383384"/>
            <a:ext cx="1757364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Supplement TRS Retirement</a:t>
            </a:r>
          </a:p>
        </p:txBody>
      </p:sp>
      <p:sp>
        <p:nvSpPr>
          <p:cNvPr id="5" name="AutoShape 5"/>
          <p:cNvSpPr/>
          <p:nvPr/>
        </p:nvSpPr>
        <p:spPr>
          <a:xfrm>
            <a:off x="11754929" y="-417598"/>
            <a:ext cx="6776662" cy="10704598"/>
          </a:xfrm>
          <a:prstGeom prst="rect">
            <a:avLst/>
          </a:prstGeom>
          <a:solidFill>
            <a:srgbClr val="092947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510300" y="8692208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1304241" y="172050"/>
            <a:ext cx="7227351" cy="7227322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419" r="-254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5259" y="4303563"/>
            <a:ext cx="4885548" cy="979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0"/>
              </a:lnSpc>
            </a:pPr>
            <a:r>
              <a:rPr lang="en-US" sz="6000" b="1">
                <a:solidFill>
                  <a:srgbClr val="FFFFFF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How it works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25259" y="5724324"/>
            <a:ext cx="3328824" cy="72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3"/>
              </a:lnSpc>
            </a:pPr>
            <a:r>
              <a:rPr lang="en-US" sz="4259">
                <a:solidFill>
                  <a:srgbClr val="FFFFFF"/>
                </a:solidFill>
                <a:latin typeface="Gibson"/>
                <a:ea typeface="Gibson"/>
                <a:cs typeface="Gibson"/>
                <a:sym typeface="Gibson"/>
              </a:rPr>
              <a:t>The Math</a:t>
            </a:r>
          </a:p>
        </p:txBody>
      </p:sp>
      <p:sp>
        <p:nvSpPr>
          <p:cNvPr id="4" name="AutoShape 4"/>
          <p:cNvSpPr/>
          <p:nvPr/>
        </p:nvSpPr>
        <p:spPr>
          <a:xfrm flipV="1">
            <a:off x="1225259" y="5546377"/>
            <a:ext cx="4885476" cy="0"/>
          </a:xfrm>
          <a:prstGeom prst="line">
            <a:avLst/>
          </a:prstGeom>
          <a:ln w="28575" cap="flat">
            <a:solidFill>
              <a:srgbClr val="BF202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3637068" y="8186388"/>
            <a:ext cx="3622232" cy="1218510"/>
          </a:xfrm>
          <a:custGeom>
            <a:avLst/>
            <a:gdLst/>
            <a:ahLst/>
            <a:cxnLst/>
            <a:rect l="l" t="t" r="r" b="b"/>
            <a:pathLst>
              <a:path w="3622232" h="1218510">
                <a:moveTo>
                  <a:pt x="0" y="0"/>
                </a:moveTo>
                <a:lnTo>
                  <a:pt x="3622232" y="0"/>
                </a:lnTo>
                <a:lnTo>
                  <a:pt x="3622232" y="1218510"/>
                </a:lnTo>
                <a:lnTo>
                  <a:pt x="0" y="1218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68703" y="3362339"/>
            <a:ext cx="8629931" cy="5150375"/>
            <a:chOff x="0" y="0"/>
            <a:chExt cx="1901628" cy="11348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1628" cy="1134898"/>
            </a:xfrm>
            <a:custGeom>
              <a:avLst/>
              <a:gdLst/>
              <a:ahLst/>
              <a:cxnLst/>
              <a:rect l="l" t="t" r="r" b="b"/>
              <a:pathLst>
                <a:path w="1901628" h="1134898">
                  <a:moveTo>
                    <a:pt x="45752" y="0"/>
                  </a:moveTo>
                  <a:lnTo>
                    <a:pt x="1855875" y="0"/>
                  </a:lnTo>
                  <a:cubicBezTo>
                    <a:pt x="1881144" y="0"/>
                    <a:pt x="1901628" y="20484"/>
                    <a:pt x="1901628" y="45752"/>
                  </a:cubicBezTo>
                  <a:lnTo>
                    <a:pt x="1901628" y="1089146"/>
                  </a:lnTo>
                  <a:cubicBezTo>
                    <a:pt x="1901628" y="1101280"/>
                    <a:pt x="1896807" y="1112918"/>
                    <a:pt x="1888227" y="1121498"/>
                  </a:cubicBezTo>
                  <a:cubicBezTo>
                    <a:pt x="1879647" y="1130078"/>
                    <a:pt x="1868010" y="1134898"/>
                    <a:pt x="1855875" y="1134898"/>
                  </a:cubicBezTo>
                  <a:lnTo>
                    <a:pt x="45752" y="1134898"/>
                  </a:lnTo>
                  <a:cubicBezTo>
                    <a:pt x="20484" y="1134898"/>
                    <a:pt x="0" y="1114414"/>
                    <a:pt x="0" y="1089146"/>
                  </a:cubicBezTo>
                  <a:lnTo>
                    <a:pt x="0" y="45752"/>
                  </a:lnTo>
                  <a:cubicBezTo>
                    <a:pt x="0" y="20484"/>
                    <a:pt x="20484" y="0"/>
                    <a:pt x="45752" y="0"/>
                  </a:cubicBezTo>
                  <a:close/>
                </a:path>
              </a:pathLst>
            </a:custGeom>
            <a:solidFill>
              <a:srgbClr val="9ACCD8">
                <a:alpha val="5098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1901628" cy="1249198"/>
            </a:xfrm>
            <a:prstGeom prst="rect">
              <a:avLst/>
            </a:prstGeom>
          </p:spPr>
          <p:txBody>
            <a:bodyPr lIns="60718" tIns="60718" rIns="60718" bIns="60718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66409" y="3009931"/>
            <a:ext cx="930872" cy="5502783"/>
            <a:chOff x="0" y="0"/>
            <a:chExt cx="205120" cy="12125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5120" cy="1212552"/>
            </a:xfrm>
            <a:custGeom>
              <a:avLst/>
              <a:gdLst/>
              <a:ahLst/>
              <a:cxnLst/>
              <a:rect l="l" t="t" r="r" b="b"/>
              <a:pathLst>
                <a:path w="205120" h="1212552">
                  <a:moveTo>
                    <a:pt x="0" y="0"/>
                  </a:moveTo>
                  <a:lnTo>
                    <a:pt x="205120" y="0"/>
                  </a:lnTo>
                  <a:lnTo>
                    <a:pt x="205120" y="1212552"/>
                  </a:lnTo>
                  <a:lnTo>
                    <a:pt x="0" y="12125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205120" cy="1326852"/>
            </a:xfrm>
            <a:prstGeom prst="rect">
              <a:avLst/>
            </a:prstGeom>
          </p:spPr>
          <p:txBody>
            <a:bodyPr lIns="60718" tIns="60718" rIns="60718" bIns="60718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3362339"/>
            <a:ext cx="4199809" cy="5150375"/>
            <a:chOff x="0" y="0"/>
            <a:chExt cx="6350000" cy="77872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1270" cy="7787229"/>
            </a:xfrm>
            <a:custGeom>
              <a:avLst/>
              <a:gdLst/>
              <a:ahLst/>
              <a:cxnLst/>
              <a:rect l="l" t="t" r="r" b="b"/>
              <a:pathLst>
                <a:path w="6351270" h="7787229">
                  <a:moveTo>
                    <a:pt x="5985510" y="0"/>
                  </a:moveTo>
                  <a:lnTo>
                    <a:pt x="364490" y="0"/>
                  </a:lnTo>
                  <a:cubicBezTo>
                    <a:pt x="162560" y="0"/>
                    <a:pt x="0" y="199353"/>
                    <a:pt x="0" y="446987"/>
                  </a:cubicBezTo>
                  <a:lnTo>
                    <a:pt x="0" y="7341801"/>
                  </a:lnTo>
                  <a:cubicBezTo>
                    <a:pt x="0" y="7587876"/>
                    <a:pt x="162560" y="7787229"/>
                    <a:pt x="364490" y="7787229"/>
                  </a:cubicBezTo>
                  <a:lnTo>
                    <a:pt x="5986780" y="7787229"/>
                  </a:lnTo>
                  <a:cubicBezTo>
                    <a:pt x="6187440" y="7787229"/>
                    <a:pt x="6351270" y="7587876"/>
                    <a:pt x="6351270" y="7340243"/>
                  </a:cubicBezTo>
                  <a:lnTo>
                    <a:pt x="6351270" y="446987"/>
                  </a:lnTo>
                  <a:cubicBezTo>
                    <a:pt x="6350000" y="199353"/>
                    <a:pt x="6187440" y="0"/>
                    <a:pt x="5985510" y="0"/>
                  </a:cubicBezTo>
                  <a:close/>
                </a:path>
              </a:pathLst>
            </a:custGeom>
            <a:blipFill>
              <a:blip r:embed="rId2"/>
              <a:stretch>
                <a:fillRect l="-89652" t="-6750" r="-7549" b="-4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700126" y="3595149"/>
            <a:ext cx="4098030" cy="216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6"/>
              </a:lnSpc>
            </a:pPr>
            <a:r>
              <a:rPr lang="en-US" sz="2497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MARIA’S SAVINGS PLAN</a:t>
            </a:r>
          </a:p>
          <a:p>
            <a:pPr algn="l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Starting Age: 25 years old</a:t>
            </a:r>
          </a:p>
          <a:p>
            <a:pPr algn="l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Ending Age: 65 years old</a:t>
            </a:r>
          </a:p>
          <a:p>
            <a:pPr algn="l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Total Years: 40 years</a:t>
            </a:r>
          </a:p>
          <a:p>
            <a:pPr algn="l">
              <a:lnSpc>
                <a:spcPts val="3496"/>
              </a:lnSpc>
            </a:pPr>
            <a:endParaRPr lang="en-US" sz="2497">
              <a:solidFill>
                <a:srgbClr val="000000"/>
              </a:solidFill>
              <a:latin typeface="Gibson"/>
              <a:ea typeface="Gibson"/>
              <a:cs typeface="Gibson"/>
              <a:sym typeface="Gibs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182042" y="5602815"/>
            <a:ext cx="1566921" cy="76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4372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$200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39862" y="5784661"/>
            <a:ext cx="2914735" cy="43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Monthly Contribution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17793" y="6512289"/>
            <a:ext cx="2048837" cy="76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4372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$2,400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39862" y="6536270"/>
            <a:ext cx="3696299" cy="73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Annual Contribution</a:t>
            </a:r>
          </a:p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$200 x 12 months = $2,400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00126" y="7456518"/>
            <a:ext cx="2266503" cy="76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4372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$96,000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39862" y="7516133"/>
            <a:ext cx="4703454" cy="73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Total Contribution</a:t>
            </a:r>
          </a:p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$2,400/year x 40 years = $96,000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Retirement Savings Example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14351" y="1505236"/>
            <a:ext cx="11851671" cy="962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$200 Monthly Savings Plan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4173200" y="3962535"/>
            <a:ext cx="3086100" cy="1700314"/>
            <a:chOff x="0" y="0"/>
            <a:chExt cx="812800" cy="4478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447819"/>
            </a:xfrm>
            <a:custGeom>
              <a:avLst/>
              <a:gdLst/>
              <a:ahLst/>
              <a:cxnLst/>
              <a:rect l="l" t="t" r="r" b="b"/>
              <a:pathLst>
                <a:path w="812800" h="447819">
                  <a:moveTo>
                    <a:pt x="42647" y="0"/>
                  </a:moveTo>
                  <a:lnTo>
                    <a:pt x="770153" y="0"/>
                  </a:lnTo>
                  <a:cubicBezTo>
                    <a:pt x="781464" y="0"/>
                    <a:pt x="792311" y="4493"/>
                    <a:pt x="800309" y="12491"/>
                  </a:cubicBezTo>
                  <a:cubicBezTo>
                    <a:pt x="808307" y="20489"/>
                    <a:pt x="812800" y="31336"/>
                    <a:pt x="812800" y="42647"/>
                  </a:cubicBezTo>
                  <a:lnTo>
                    <a:pt x="812800" y="405172"/>
                  </a:lnTo>
                  <a:cubicBezTo>
                    <a:pt x="812800" y="416483"/>
                    <a:pt x="808307" y="427331"/>
                    <a:pt x="800309" y="435328"/>
                  </a:cubicBezTo>
                  <a:cubicBezTo>
                    <a:pt x="792311" y="443326"/>
                    <a:pt x="781464" y="447819"/>
                    <a:pt x="770153" y="447819"/>
                  </a:cubicBezTo>
                  <a:lnTo>
                    <a:pt x="42647" y="447819"/>
                  </a:lnTo>
                  <a:cubicBezTo>
                    <a:pt x="19094" y="447819"/>
                    <a:pt x="0" y="428726"/>
                    <a:pt x="0" y="405172"/>
                  </a:cubicBezTo>
                  <a:lnTo>
                    <a:pt x="0" y="42647"/>
                  </a:lnTo>
                  <a:cubicBezTo>
                    <a:pt x="0" y="31336"/>
                    <a:pt x="4493" y="20489"/>
                    <a:pt x="12491" y="12491"/>
                  </a:cubicBezTo>
                  <a:cubicBezTo>
                    <a:pt x="20489" y="4493"/>
                    <a:pt x="31336" y="0"/>
                    <a:pt x="42647" y="0"/>
                  </a:cubicBezTo>
                  <a:close/>
                </a:path>
              </a:pathLst>
            </a:custGeom>
            <a:ln w="19050" cap="sq">
              <a:solidFill>
                <a:srgbClr val="9ACCD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812800" cy="447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10"/>
                </a:lnSpc>
              </a:pPr>
              <a:r>
                <a:rPr lang="en-US" sz="2096">
                  <a:solidFill>
                    <a:srgbClr val="092947"/>
                  </a:solidFill>
                  <a:latin typeface="Gibson"/>
                  <a:ea typeface="Gibson"/>
                  <a:cs typeface="Gibson"/>
                  <a:sym typeface="Gibson"/>
                </a:rPr>
                <a:t>Monthly Contribution </a:t>
              </a:r>
            </a:p>
            <a:p>
              <a:pPr algn="ctr">
                <a:lnSpc>
                  <a:spcPts val="2410"/>
                </a:lnSpc>
              </a:pPr>
              <a:r>
                <a:rPr lang="en-US" sz="2096">
                  <a:solidFill>
                    <a:srgbClr val="092947"/>
                  </a:solidFill>
                  <a:latin typeface="Gibson"/>
                  <a:ea typeface="Gibson"/>
                  <a:cs typeface="Gibson"/>
                  <a:sym typeface="Gibson"/>
                </a:rPr>
                <a:t>x </a:t>
              </a:r>
            </a:p>
            <a:p>
              <a:pPr algn="ctr">
                <a:lnSpc>
                  <a:spcPts val="2410"/>
                </a:lnSpc>
              </a:pPr>
              <a:r>
                <a:rPr lang="en-US" sz="2096">
                  <a:solidFill>
                    <a:srgbClr val="092947"/>
                  </a:solidFill>
                  <a:latin typeface="Gibson"/>
                  <a:ea typeface="Gibson"/>
                  <a:cs typeface="Gibson"/>
                  <a:sym typeface="Gibson"/>
                </a:rPr>
                <a:t>12 months</a:t>
              </a:r>
            </a:p>
            <a:p>
              <a:pPr algn="ctr">
                <a:lnSpc>
                  <a:spcPts val="2410"/>
                </a:lnSpc>
              </a:pPr>
              <a:endParaRPr lang="en-US" sz="2096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endParaRPr>
            </a:p>
            <a:p>
              <a:pPr algn="ctr">
                <a:lnSpc>
                  <a:spcPts val="2410"/>
                </a:lnSpc>
              </a:pPr>
              <a:r>
                <a:rPr lang="en-US" sz="2096" b="1">
                  <a:solidFill>
                    <a:srgbClr val="092947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Annual Contribution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173200" y="6189304"/>
            <a:ext cx="3086100" cy="1700314"/>
            <a:chOff x="0" y="0"/>
            <a:chExt cx="812800" cy="44781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447819"/>
            </a:xfrm>
            <a:custGeom>
              <a:avLst/>
              <a:gdLst/>
              <a:ahLst/>
              <a:cxnLst/>
              <a:rect l="l" t="t" r="r" b="b"/>
              <a:pathLst>
                <a:path w="812800" h="447819">
                  <a:moveTo>
                    <a:pt x="42647" y="0"/>
                  </a:moveTo>
                  <a:lnTo>
                    <a:pt x="770153" y="0"/>
                  </a:lnTo>
                  <a:cubicBezTo>
                    <a:pt x="781464" y="0"/>
                    <a:pt x="792311" y="4493"/>
                    <a:pt x="800309" y="12491"/>
                  </a:cubicBezTo>
                  <a:cubicBezTo>
                    <a:pt x="808307" y="20489"/>
                    <a:pt x="812800" y="31336"/>
                    <a:pt x="812800" y="42647"/>
                  </a:cubicBezTo>
                  <a:lnTo>
                    <a:pt x="812800" y="405172"/>
                  </a:lnTo>
                  <a:cubicBezTo>
                    <a:pt x="812800" y="416483"/>
                    <a:pt x="808307" y="427331"/>
                    <a:pt x="800309" y="435328"/>
                  </a:cubicBezTo>
                  <a:cubicBezTo>
                    <a:pt x="792311" y="443326"/>
                    <a:pt x="781464" y="447819"/>
                    <a:pt x="770153" y="447819"/>
                  </a:cubicBezTo>
                  <a:lnTo>
                    <a:pt x="42647" y="447819"/>
                  </a:lnTo>
                  <a:cubicBezTo>
                    <a:pt x="19094" y="447819"/>
                    <a:pt x="0" y="428726"/>
                    <a:pt x="0" y="405172"/>
                  </a:cubicBezTo>
                  <a:lnTo>
                    <a:pt x="0" y="42647"/>
                  </a:lnTo>
                  <a:cubicBezTo>
                    <a:pt x="0" y="31336"/>
                    <a:pt x="4493" y="20489"/>
                    <a:pt x="12491" y="12491"/>
                  </a:cubicBezTo>
                  <a:cubicBezTo>
                    <a:pt x="20489" y="4493"/>
                    <a:pt x="31336" y="0"/>
                    <a:pt x="42647" y="0"/>
                  </a:cubicBezTo>
                  <a:close/>
                </a:path>
              </a:pathLst>
            </a:custGeom>
            <a:ln w="19050" cap="sq">
              <a:solidFill>
                <a:srgbClr val="9ACCD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0"/>
              <a:ext cx="812800" cy="447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10"/>
                </a:lnSpc>
              </a:pPr>
              <a:r>
                <a:rPr lang="en-US" sz="2096">
                  <a:solidFill>
                    <a:srgbClr val="092947"/>
                  </a:solidFill>
                  <a:latin typeface="Gibson"/>
                  <a:ea typeface="Gibson"/>
                  <a:cs typeface="Gibson"/>
                  <a:sym typeface="Gibson"/>
                </a:rPr>
                <a:t>Annual Contribution </a:t>
              </a:r>
            </a:p>
            <a:p>
              <a:pPr algn="ctr">
                <a:lnSpc>
                  <a:spcPts val="2410"/>
                </a:lnSpc>
              </a:pPr>
              <a:r>
                <a:rPr lang="en-US" sz="2096">
                  <a:solidFill>
                    <a:srgbClr val="092947"/>
                  </a:solidFill>
                  <a:latin typeface="Gibson"/>
                  <a:ea typeface="Gibson"/>
                  <a:cs typeface="Gibson"/>
                  <a:sym typeface="Gibson"/>
                </a:rPr>
                <a:t>x </a:t>
              </a:r>
            </a:p>
            <a:p>
              <a:pPr algn="ctr">
                <a:lnSpc>
                  <a:spcPts val="2410"/>
                </a:lnSpc>
              </a:pPr>
              <a:r>
                <a:rPr lang="en-US" sz="2096">
                  <a:solidFill>
                    <a:srgbClr val="092947"/>
                  </a:solidFill>
                  <a:latin typeface="Gibson"/>
                  <a:ea typeface="Gibson"/>
                  <a:cs typeface="Gibson"/>
                  <a:sym typeface="Gibson"/>
                </a:rPr>
                <a:t>Years of Service</a:t>
              </a:r>
            </a:p>
            <a:p>
              <a:pPr algn="ctr">
                <a:lnSpc>
                  <a:spcPts val="2410"/>
                </a:lnSpc>
              </a:pPr>
              <a:endParaRPr lang="en-US" sz="2096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endParaRPr>
            </a:p>
            <a:p>
              <a:pPr algn="ctr">
                <a:lnSpc>
                  <a:spcPts val="2410"/>
                </a:lnSpc>
              </a:pPr>
              <a:r>
                <a:rPr lang="en-US" sz="2096" b="1">
                  <a:solidFill>
                    <a:srgbClr val="092947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Total Contribution</a:t>
              </a:r>
            </a:p>
          </p:txBody>
        </p:sp>
      </p:grpSp>
      <p:sp>
        <p:nvSpPr>
          <p:cNvPr id="29" name="AutoShape 29"/>
          <p:cNvSpPr/>
          <p:nvPr/>
        </p:nvSpPr>
        <p:spPr>
          <a:xfrm>
            <a:off x="15706725" y="5662849"/>
            <a:ext cx="0" cy="549354"/>
          </a:xfrm>
          <a:prstGeom prst="line">
            <a:avLst/>
          </a:prstGeom>
          <a:ln w="19050" cap="flat">
            <a:solidFill>
              <a:srgbClr val="9ACC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0"/>
          <p:cNvSpPr/>
          <p:nvPr/>
        </p:nvSpPr>
        <p:spPr>
          <a:xfrm>
            <a:off x="14173200" y="5153025"/>
            <a:ext cx="3086100" cy="0"/>
          </a:xfrm>
          <a:prstGeom prst="line">
            <a:avLst/>
          </a:prstGeom>
          <a:ln w="19050" cap="flat">
            <a:solidFill>
              <a:srgbClr val="9ACC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/>
          <p:nvPr/>
        </p:nvSpPr>
        <p:spPr>
          <a:xfrm>
            <a:off x="14163675" y="7368965"/>
            <a:ext cx="3086100" cy="0"/>
          </a:xfrm>
          <a:prstGeom prst="line">
            <a:avLst/>
          </a:prstGeom>
          <a:ln w="19050" cap="flat">
            <a:solidFill>
              <a:srgbClr val="9ACC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68703" y="3362339"/>
            <a:ext cx="8629931" cy="5150375"/>
            <a:chOff x="0" y="0"/>
            <a:chExt cx="1901628" cy="11348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1628" cy="1134898"/>
            </a:xfrm>
            <a:custGeom>
              <a:avLst/>
              <a:gdLst/>
              <a:ahLst/>
              <a:cxnLst/>
              <a:rect l="l" t="t" r="r" b="b"/>
              <a:pathLst>
                <a:path w="1901628" h="1134898">
                  <a:moveTo>
                    <a:pt x="45752" y="0"/>
                  </a:moveTo>
                  <a:lnTo>
                    <a:pt x="1855875" y="0"/>
                  </a:lnTo>
                  <a:cubicBezTo>
                    <a:pt x="1881144" y="0"/>
                    <a:pt x="1901628" y="20484"/>
                    <a:pt x="1901628" y="45752"/>
                  </a:cubicBezTo>
                  <a:lnTo>
                    <a:pt x="1901628" y="1089146"/>
                  </a:lnTo>
                  <a:cubicBezTo>
                    <a:pt x="1901628" y="1101280"/>
                    <a:pt x="1896807" y="1112918"/>
                    <a:pt x="1888227" y="1121498"/>
                  </a:cubicBezTo>
                  <a:cubicBezTo>
                    <a:pt x="1879647" y="1130078"/>
                    <a:pt x="1868010" y="1134898"/>
                    <a:pt x="1855875" y="1134898"/>
                  </a:cubicBezTo>
                  <a:lnTo>
                    <a:pt x="45752" y="1134898"/>
                  </a:lnTo>
                  <a:cubicBezTo>
                    <a:pt x="20484" y="1134898"/>
                    <a:pt x="0" y="1114414"/>
                    <a:pt x="0" y="1089146"/>
                  </a:cubicBezTo>
                  <a:lnTo>
                    <a:pt x="0" y="45752"/>
                  </a:lnTo>
                  <a:cubicBezTo>
                    <a:pt x="0" y="20484"/>
                    <a:pt x="20484" y="0"/>
                    <a:pt x="45752" y="0"/>
                  </a:cubicBezTo>
                  <a:close/>
                </a:path>
              </a:pathLst>
            </a:custGeom>
            <a:solidFill>
              <a:srgbClr val="9ACCD8">
                <a:alpha val="5098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1901628" cy="1249198"/>
            </a:xfrm>
            <a:prstGeom prst="rect">
              <a:avLst/>
            </a:prstGeom>
          </p:spPr>
          <p:txBody>
            <a:bodyPr lIns="60718" tIns="60718" rIns="60718" bIns="60718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66409" y="3009931"/>
            <a:ext cx="930872" cy="5502783"/>
            <a:chOff x="0" y="0"/>
            <a:chExt cx="205120" cy="12125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5120" cy="1212552"/>
            </a:xfrm>
            <a:custGeom>
              <a:avLst/>
              <a:gdLst/>
              <a:ahLst/>
              <a:cxnLst/>
              <a:rect l="l" t="t" r="r" b="b"/>
              <a:pathLst>
                <a:path w="205120" h="1212552">
                  <a:moveTo>
                    <a:pt x="0" y="0"/>
                  </a:moveTo>
                  <a:lnTo>
                    <a:pt x="205120" y="0"/>
                  </a:lnTo>
                  <a:lnTo>
                    <a:pt x="205120" y="1212552"/>
                  </a:lnTo>
                  <a:lnTo>
                    <a:pt x="0" y="12125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205120" cy="1326852"/>
            </a:xfrm>
            <a:prstGeom prst="rect">
              <a:avLst/>
            </a:prstGeom>
          </p:spPr>
          <p:txBody>
            <a:bodyPr lIns="60718" tIns="60718" rIns="60718" bIns="60718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3362339"/>
            <a:ext cx="4199809" cy="5150375"/>
            <a:chOff x="0" y="0"/>
            <a:chExt cx="6350000" cy="77872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1270" cy="7787229"/>
            </a:xfrm>
            <a:custGeom>
              <a:avLst/>
              <a:gdLst/>
              <a:ahLst/>
              <a:cxnLst/>
              <a:rect l="l" t="t" r="r" b="b"/>
              <a:pathLst>
                <a:path w="6351270" h="7787229">
                  <a:moveTo>
                    <a:pt x="5985510" y="0"/>
                  </a:moveTo>
                  <a:lnTo>
                    <a:pt x="364490" y="0"/>
                  </a:lnTo>
                  <a:cubicBezTo>
                    <a:pt x="162560" y="0"/>
                    <a:pt x="0" y="199353"/>
                    <a:pt x="0" y="446987"/>
                  </a:cubicBezTo>
                  <a:lnTo>
                    <a:pt x="0" y="7341801"/>
                  </a:lnTo>
                  <a:cubicBezTo>
                    <a:pt x="0" y="7587876"/>
                    <a:pt x="162560" y="7787229"/>
                    <a:pt x="364490" y="7787229"/>
                  </a:cubicBezTo>
                  <a:lnTo>
                    <a:pt x="5986780" y="7787229"/>
                  </a:lnTo>
                  <a:cubicBezTo>
                    <a:pt x="6187440" y="7787229"/>
                    <a:pt x="6351270" y="7587876"/>
                    <a:pt x="6351270" y="7340243"/>
                  </a:cubicBezTo>
                  <a:lnTo>
                    <a:pt x="6351270" y="446987"/>
                  </a:lnTo>
                  <a:cubicBezTo>
                    <a:pt x="6350000" y="199353"/>
                    <a:pt x="6187440" y="0"/>
                    <a:pt x="5985510" y="0"/>
                  </a:cubicBezTo>
                  <a:close/>
                </a:path>
              </a:pathLst>
            </a:custGeom>
            <a:blipFill>
              <a:blip r:embed="rId2"/>
              <a:stretch>
                <a:fillRect l="-38451" r="-803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700126" y="3595149"/>
            <a:ext cx="4098030" cy="216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6"/>
              </a:lnSpc>
            </a:pPr>
            <a:r>
              <a:rPr lang="en-US" sz="2497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ANDY’S SAVINGS PLAN</a:t>
            </a:r>
          </a:p>
          <a:p>
            <a:pPr algn="l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Starting Age: 35 years old</a:t>
            </a:r>
          </a:p>
          <a:p>
            <a:pPr algn="l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Ending Age: 65 years old</a:t>
            </a:r>
          </a:p>
          <a:p>
            <a:pPr algn="l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Total Years: 30 years</a:t>
            </a:r>
          </a:p>
          <a:p>
            <a:pPr algn="l">
              <a:lnSpc>
                <a:spcPts val="3496"/>
              </a:lnSpc>
            </a:pPr>
            <a:endParaRPr lang="en-US" sz="2497">
              <a:solidFill>
                <a:srgbClr val="000000"/>
              </a:solidFill>
              <a:latin typeface="Gibson"/>
              <a:ea typeface="Gibson"/>
              <a:cs typeface="Gibson"/>
              <a:sym typeface="Gibs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182042" y="5602815"/>
            <a:ext cx="1566921" cy="76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4372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$200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39862" y="5784661"/>
            <a:ext cx="2914735" cy="43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6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Monthly Contribution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17793" y="6512289"/>
            <a:ext cx="2048837" cy="76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4372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$2,400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39862" y="6536270"/>
            <a:ext cx="3696299" cy="73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Annual Contribution</a:t>
            </a:r>
          </a:p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$200 x 12 months = $2,400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00126" y="7456518"/>
            <a:ext cx="2266503" cy="76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4372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$72,000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39862" y="7516133"/>
            <a:ext cx="4703454" cy="73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Total Contribution</a:t>
            </a:r>
          </a:p>
          <a:p>
            <a:pPr algn="l">
              <a:lnSpc>
                <a:spcPts val="2821"/>
              </a:lnSpc>
            </a:pPr>
            <a:r>
              <a:rPr lang="en-US" sz="2497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$2,400/year x 30 years = $72,000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Retirement Savings Example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14351" y="1505236"/>
            <a:ext cx="11851671" cy="962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$200 Monthly Savings Plan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4173200" y="3786331"/>
            <a:ext cx="3086100" cy="3949982"/>
            <a:chOff x="0" y="0"/>
            <a:chExt cx="4114800" cy="5266643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4114800" cy="2267086"/>
              <a:chOff x="0" y="0"/>
              <a:chExt cx="812800" cy="44781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44781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4781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47819"/>
                    </a:lnTo>
                    <a:lnTo>
                      <a:pt x="0" y="447819"/>
                    </a:lnTo>
                    <a:close/>
                  </a:path>
                </a:pathLst>
              </a:custGeom>
              <a:ln w="19050" cap="sq">
                <a:solidFill>
                  <a:srgbClr val="9ACCD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0"/>
                <a:ext cx="812800" cy="447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Monthly Contribution 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x 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12 months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=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Annual Contribution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2999557"/>
              <a:ext cx="4114800" cy="2267086"/>
              <a:chOff x="0" y="0"/>
              <a:chExt cx="812800" cy="44781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44781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4781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47819"/>
                    </a:lnTo>
                    <a:lnTo>
                      <a:pt x="0" y="447819"/>
                    </a:lnTo>
                    <a:close/>
                  </a:path>
                </a:pathLst>
              </a:custGeom>
              <a:ln w="19050" cap="sq">
                <a:solidFill>
                  <a:srgbClr val="9ACCD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0"/>
                <a:ext cx="812800" cy="447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Annual Contribution 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x 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Years of Service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=</a:t>
                </a:r>
              </a:p>
              <a:p>
                <a:pPr algn="ctr">
                  <a:lnSpc>
                    <a:spcPts val="2410"/>
                  </a:lnSpc>
                </a:pPr>
                <a:r>
                  <a:rPr lang="en-US" sz="2096">
                    <a:solidFill>
                      <a:srgbClr val="092947"/>
                    </a:solidFill>
                    <a:latin typeface="Gibson"/>
                    <a:ea typeface="Gibson"/>
                    <a:cs typeface="Gibson"/>
                    <a:sym typeface="Gibson"/>
                  </a:rPr>
                  <a:t>Total Contribution</a:t>
                </a:r>
              </a:p>
            </p:txBody>
          </p:sp>
        </p:grpSp>
        <p:sp>
          <p:nvSpPr>
            <p:cNvPr id="30" name="AutoShape 30"/>
            <p:cNvSpPr/>
            <p:nvPr/>
          </p:nvSpPr>
          <p:spPr>
            <a:xfrm>
              <a:off x="2044700" y="2267086"/>
              <a:ext cx="0" cy="732471"/>
            </a:xfrm>
            <a:prstGeom prst="line">
              <a:avLst/>
            </a:prstGeom>
            <a:ln w="25400" cap="flat">
              <a:solidFill>
                <a:srgbClr val="9ACCD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922962" y="2155558"/>
            <a:ext cx="2944762" cy="6319475"/>
          </a:xfrm>
          <a:custGeom>
            <a:avLst/>
            <a:gdLst/>
            <a:ahLst/>
            <a:cxnLst/>
            <a:rect l="l" t="t" r="r" b="b"/>
            <a:pathLst>
              <a:path w="2944762" h="6319475">
                <a:moveTo>
                  <a:pt x="0" y="0"/>
                </a:moveTo>
                <a:lnTo>
                  <a:pt x="2944762" y="0"/>
                </a:lnTo>
                <a:lnTo>
                  <a:pt x="2944762" y="6319476"/>
                </a:lnTo>
                <a:lnTo>
                  <a:pt x="0" y="63194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00406" y="2799107"/>
            <a:ext cx="9702438" cy="5675926"/>
          </a:xfrm>
          <a:custGeom>
            <a:avLst/>
            <a:gdLst/>
            <a:ahLst/>
            <a:cxnLst/>
            <a:rect l="l" t="t" r="r" b="b"/>
            <a:pathLst>
              <a:path w="9702438" h="5675926">
                <a:moveTo>
                  <a:pt x="0" y="0"/>
                </a:moveTo>
                <a:lnTo>
                  <a:pt x="9702438" y="0"/>
                </a:lnTo>
                <a:lnTo>
                  <a:pt x="9702438" y="5675927"/>
                </a:lnTo>
                <a:lnTo>
                  <a:pt x="0" y="56759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636512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Start Saving Today!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The High Cost of Waiting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Save Some Beans!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14351" y="3202891"/>
            <a:ext cx="8521380" cy="6055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1"/>
              </a:lnSpc>
            </a:pPr>
            <a:r>
              <a:rPr lang="en-US" sz="3793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Go for a medium daily coffee instead of a large and the money you save could be better served towards your retirement fund. </a:t>
            </a:r>
          </a:p>
          <a:p>
            <a:pPr algn="l">
              <a:lnSpc>
                <a:spcPts val="5311"/>
              </a:lnSpc>
            </a:pPr>
            <a:endParaRPr lang="en-US" sz="3793">
              <a:solidFill>
                <a:srgbClr val="000000"/>
              </a:solidFill>
              <a:latin typeface="Gibson"/>
              <a:ea typeface="Gibson"/>
              <a:cs typeface="Gibson"/>
              <a:sym typeface="Gibson"/>
            </a:endParaRPr>
          </a:p>
          <a:p>
            <a:pPr algn="l">
              <a:lnSpc>
                <a:spcPts val="5311"/>
              </a:lnSpc>
            </a:pPr>
            <a:r>
              <a:rPr lang="en-US" sz="3793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For example, downsize to invest $40 a month in your retirement plan and you could have an extra $41,000 by the time you retire! </a:t>
            </a:r>
          </a:p>
        </p:txBody>
      </p:sp>
      <p:sp>
        <p:nvSpPr>
          <p:cNvPr id="4" name="AutoShape 4"/>
          <p:cNvSpPr/>
          <p:nvPr/>
        </p:nvSpPr>
        <p:spPr>
          <a:xfrm>
            <a:off x="11754929" y="-417598"/>
            <a:ext cx="6776662" cy="10704598"/>
          </a:xfrm>
          <a:prstGeom prst="rect">
            <a:avLst/>
          </a:prstGeom>
          <a:solidFill>
            <a:srgbClr val="092947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3510300" y="8692208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304241" y="172050"/>
            <a:ext cx="7227351" cy="7227322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2093" r="-281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14351" y="1505236"/>
            <a:ext cx="636512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Size down &amp; save big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79446" y="9288952"/>
            <a:ext cx="4381798" cy="969473"/>
          </a:xfrm>
          <a:custGeom>
            <a:avLst/>
            <a:gdLst/>
            <a:ahLst/>
            <a:cxnLst/>
            <a:rect l="l" t="t" r="r" b="b"/>
            <a:pathLst>
              <a:path w="4381798" h="969473">
                <a:moveTo>
                  <a:pt x="0" y="0"/>
                </a:moveTo>
                <a:lnTo>
                  <a:pt x="4381797" y="0"/>
                </a:lnTo>
                <a:lnTo>
                  <a:pt x="4381797" y="969473"/>
                </a:lnTo>
                <a:lnTo>
                  <a:pt x="0" y="9694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664707" y="9258300"/>
            <a:ext cx="5085667" cy="1125204"/>
          </a:xfrm>
          <a:custGeom>
            <a:avLst/>
            <a:gdLst/>
            <a:ahLst/>
            <a:cxnLst/>
            <a:rect l="l" t="t" r="r" b="b"/>
            <a:pathLst>
              <a:path w="5085667" h="1125204">
                <a:moveTo>
                  <a:pt x="0" y="0"/>
                </a:moveTo>
                <a:lnTo>
                  <a:pt x="5085668" y="0"/>
                </a:lnTo>
                <a:lnTo>
                  <a:pt x="5085668" y="1125204"/>
                </a:lnTo>
                <a:lnTo>
                  <a:pt x="0" y="1125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94186" y="-24677"/>
            <a:ext cx="8904884" cy="9155706"/>
          </a:xfrm>
          <a:custGeom>
            <a:avLst/>
            <a:gdLst/>
            <a:ahLst/>
            <a:cxnLst/>
            <a:rect l="l" t="t" r="r" b="b"/>
            <a:pathLst>
              <a:path w="8904884" h="9155706">
                <a:moveTo>
                  <a:pt x="0" y="0"/>
                </a:moveTo>
                <a:lnTo>
                  <a:pt x="8904884" y="0"/>
                </a:lnTo>
                <a:lnTo>
                  <a:pt x="8904884" y="9155707"/>
                </a:lnTo>
                <a:lnTo>
                  <a:pt x="0" y="9155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22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19179" y="3085643"/>
            <a:ext cx="9766690" cy="481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6012" lvl="1" indent="-433006" algn="l">
              <a:lnSpc>
                <a:spcPts val="5976"/>
              </a:lnSpc>
              <a:buFont typeface="Arial"/>
              <a:buChar char="•"/>
            </a:pPr>
            <a:r>
              <a:rPr lang="en-US" sz="4011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Federal income tax deferred until savings distributed as income.</a:t>
            </a:r>
          </a:p>
          <a:p>
            <a:pPr marL="866012" lvl="1" indent="-433006" algn="l">
              <a:lnSpc>
                <a:spcPts val="5976"/>
              </a:lnSpc>
              <a:buFont typeface="Arial"/>
              <a:buChar char="•"/>
            </a:pPr>
            <a:r>
              <a:rPr lang="en-US" sz="4011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Allows savings to grow tax deferred.</a:t>
            </a:r>
          </a:p>
          <a:p>
            <a:pPr marL="866012" lvl="1" indent="-433006" algn="l">
              <a:lnSpc>
                <a:spcPts val="5976"/>
              </a:lnSpc>
              <a:buFont typeface="Arial"/>
              <a:buChar char="•"/>
            </a:pPr>
            <a:r>
              <a:rPr lang="en-US" sz="4011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Diversification during volatile times.</a:t>
            </a:r>
          </a:p>
          <a:p>
            <a:pPr marL="866012" lvl="1" indent="-433006" algn="l">
              <a:lnSpc>
                <a:spcPts val="4693"/>
              </a:lnSpc>
              <a:buFont typeface="Arial"/>
              <a:buChar char="•"/>
            </a:pPr>
            <a:r>
              <a:rPr lang="en-US" sz="4011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Having a 403(b) and a 457 account allows the best of both worlds – different pots of money used different ways.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4351" y="491163"/>
            <a:ext cx="8776346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Savings Advantages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4351" y="1505236"/>
            <a:ext cx="636512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403(b) &amp; 457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3595" y="-109053"/>
            <a:ext cx="8193847" cy="9367353"/>
          </a:xfrm>
          <a:custGeom>
            <a:avLst/>
            <a:gdLst/>
            <a:ahLst/>
            <a:cxnLst/>
            <a:rect l="l" t="t" r="r" b="b"/>
            <a:pathLst>
              <a:path w="8193847" h="9367353">
                <a:moveTo>
                  <a:pt x="0" y="0"/>
                </a:moveTo>
                <a:lnTo>
                  <a:pt x="8193847" y="0"/>
                </a:lnTo>
                <a:lnTo>
                  <a:pt x="8193847" y="9367353"/>
                </a:lnTo>
                <a:lnTo>
                  <a:pt x="0" y="9367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813" t="-9625" r="-481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4351" y="491163"/>
            <a:ext cx="9873971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Retirement Planning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0808" y="4003307"/>
            <a:ext cx="6632574" cy="70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470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TRS - The Base Review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30808" y="5293021"/>
            <a:ext cx="3357969" cy="957021"/>
            <a:chOff x="0" y="0"/>
            <a:chExt cx="4477293" cy="12760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77293" cy="1276028"/>
            </a:xfrm>
            <a:custGeom>
              <a:avLst/>
              <a:gdLst/>
              <a:ahLst/>
              <a:cxnLst/>
              <a:rect l="l" t="t" r="r" b="b"/>
              <a:pathLst>
                <a:path w="4477293" h="1276028">
                  <a:moveTo>
                    <a:pt x="0" y="0"/>
                  </a:moveTo>
                  <a:lnTo>
                    <a:pt x="4477293" y="0"/>
                  </a:lnTo>
                  <a:lnTo>
                    <a:pt x="4477293" y="1276028"/>
                  </a:lnTo>
                  <a:lnTo>
                    <a:pt x="0" y="1276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1509" y="219356"/>
              <a:ext cx="4374275" cy="761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FFFFFF"/>
                  </a:solidFill>
                  <a:latin typeface="Gibson"/>
                  <a:ea typeface="Gibson"/>
                  <a:cs typeface="Gibson"/>
                  <a:sym typeface="Gibson"/>
                  <a:hlinkClick r:id="rId4" tooltip="http://www.trs.texas.gov"/>
                </a:rPr>
                <a:t>Learn More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714351" y="1505236"/>
            <a:ext cx="593181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The Need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0808" y="6740827"/>
            <a:ext cx="6699024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u="sng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  <a:hlinkClick r:id="rId6" tooltip="http://www.trs.state.tx.us"/>
              </a:rPr>
              <a:t>http://www.trs.state.tx.us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4351" y="2817036"/>
            <a:ext cx="7808543" cy="5705810"/>
            <a:chOff x="0" y="0"/>
            <a:chExt cx="2056571" cy="15027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6571" cy="1502765"/>
            </a:xfrm>
            <a:custGeom>
              <a:avLst/>
              <a:gdLst/>
              <a:ahLst/>
              <a:cxnLst/>
              <a:rect l="l" t="t" r="r" b="b"/>
              <a:pathLst>
                <a:path w="2056571" h="1502765">
                  <a:moveTo>
                    <a:pt x="88241" y="0"/>
                  </a:moveTo>
                  <a:lnTo>
                    <a:pt x="1968330" y="0"/>
                  </a:lnTo>
                  <a:cubicBezTo>
                    <a:pt x="2017064" y="0"/>
                    <a:pt x="2056571" y="39507"/>
                    <a:pt x="2056571" y="88241"/>
                  </a:cubicBezTo>
                  <a:lnTo>
                    <a:pt x="2056571" y="1414524"/>
                  </a:lnTo>
                  <a:cubicBezTo>
                    <a:pt x="2056571" y="1437927"/>
                    <a:pt x="2047274" y="1460371"/>
                    <a:pt x="2030726" y="1476920"/>
                  </a:cubicBezTo>
                  <a:cubicBezTo>
                    <a:pt x="2014178" y="1493468"/>
                    <a:pt x="1991733" y="1502765"/>
                    <a:pt x="1968330" y="1502765"/>
                  </a:cubicBezTo>
                  <a:lnTo>
                    <a:pt x="88241" y="1502765"/>
                  </a:lnTo>
                  <a:cubicBezTo>
                    <a:pt x="39507" y="1502765"/>
                    <a:pt x="0" y="1463258"/>
                    <a:pt x="0" y="1414524"/>
                  </a:cubicBezTo>
                  <a:lnTo>
                    <a:pt x="0" y="88241"/>
                  </a:lnTo>
                  <a:cubicBezTo>
                    <a:pt x="0" y="39507"/>
                    <a:pt x="39507" y="0"/>
                    <a:pt x="88241" y="0"/>
                  </a:cubicBezTo>
                  <a:close/>
                </a:path>
              </a:pathLst>
            </a:custGeom>
            <a:ln w="19050" cap="rnd">
              <a:solidFill>
                <a:srgbClr val="9ACCD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056571" cy="1617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00325" y="4659683"/>
            <a:ext cx="6790176" cy="2649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509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10% IRS penalty if withdrawn prior to age 59 1/2</a:t>
            </a:r>
          </a:p>
          <a:p>
            <a:pPr marL="647700" lvl="1" indent="-323850" algn="l">
              <a:lnSpc>
                <a:spcPts val="3509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Investment choices vary depending on the company you elect.</a:t>
            </a:r>
          </a:p>
          <a:p>
            <a:pPr marL="647700" lvl="1" indent="-323850" algn="l">
              <a:lnSpc>
                <a:spcPts val="3509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Contact your Financial Advisor or find companies listed on www.ffga.com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78843" y="3202453"/>
            <a:ext cx="2715031" cy="60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0"/>
              </a:lnSpc>
              <a:spcBef>
                <a:spcPct val="0"/>
              </a:spcBef>
            </a:pPr>
            <a:r>
              <a:rPr lang="en-US" sz="4000" b="1">
                <a:solidFill>
                  <a:srgbClr val="333333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403(B) Plan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14351" y="491163"/>
            <a:ext cx="7409846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Plan Comparison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4351" y="1505236"/>
            <a:ext cx="636512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403(b) vs 457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8843" y="3874810"/>
            <a:ext cx="4878586" cy="50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5"/>
              </a:lnSpc>
              <a:spcBef>
                <a:spcPct val="0"/>
              </a:spcBef>
            </a:pPr>
            <a:r>
              <a:rPr lang="en-US" sz="3500" i="1">
                <a:solidFill>
                  <a:srgbClr val="333333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Individual Retirement Plan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290502" y="2817036"/>
            <a:ext cx="7813521" cy="5705810"/>
            <a:chOff x="0" y="0"/>
            <a:chExt cx="2057882" cy="15027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57882" cy="1502765"/>
            </a:xfrm>
            <a:custGeom>
              <a:avLst/>
              <a:gdLst/>
              <a:ahLst/>
              <a:cxnLst/>
              <a:rect l="l" t="t" r="r" b="b"/>
              <a:pathLst>
                <a:path w="2057882" h="1502765">
                  <a:moveTo>
                    <a:pt x="88184" y="0"/>
                  </a:moveTo>
                  <a:lnTo>
                    <a:pt x="1969698" y="0"/>
                  </a:lnTo>
                  <a:cubicBezTo>
                    <a:pt x="2018401" y="0"/>
                    <a:pt x="2057882" y="39482"/>
                    <a:pt x="2057882" y="88184"/>
                  </a:cubicBezTo>
                  <a:lnTo>
                    <a:pt x="2057882" y="1414580"/>
                  </a:lnTo>
                  <a:cubicBezTo>
                    <a:pt x="2057882" y="1463283"/>
                    <a:pt x="2018401" y="1502765"/>
                    <a:pt x="1969698" y="1502765"/>
                  </a:cubicBezTo>
                  <a:lnTo>
                    <a:pt x="88184" y="1502765"/>
                  </a:lnTo>
                  <a:cubicBezTo>
                    <a:pt x="39482" y="1502765"/>
                    <a:pt x="0" y="1463283"/>
                    <a:pt x="0" y="1414580"/>
                  </a:cubicBezTo>
                  <a:lnTo>
                    <a:pt x="0" y="88184"/>
                  </a:lnTo>
                  <a:cubicBezTo>
                    <a:pt x="0" y="39482"/>
                    <a:pt x="39482" y="0"/>
                    <a:pt x="88184" y="0"/>
                  </a:cubicBezTo>
                  <a:close/>
                </a:path>
              </a:pathLst>
            </a:custGeom>
            <a:ln w="19050" cap="rnd">
              <a:solidFill>
                <a:srgbClr val="9ACCD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14300"/>
              <a:ext cx="2057882" cy="1617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576476" y="4659683"/>
            <a:ext cx="7075985" cy="3525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>
              <a:lnSpc>
                <a:spcPts val="350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No IRS penalty for withdrawals at separation from service from employer, regardless of age.</a:t>
            </a:r>
          </a:p>
          <a:p>
            <a:pPr marL="647698" lvl="1" indent="-323849" algn="l">
              <a:lnSpc>
                <a:spcPts val="350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Multiple investment options covering all asset classes</a:t>
            </a:r>
          </a:p>
          <a:p>
            <a:pPr marL="647698" lvl="1" indent="-323849" algn="l">
              <a:lnSpc>
                <a:spcPts val="350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Fixed and variable sub-accounts, and mutual funds</a:t>
            </a:r>
          </a:p>
          <a:p>
            <a:pPr marL="647698" lvl="1" indent="-323849" algn="l">
              <a:lnSpc>
                <a:spcPts val="350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ibson Light"/>
                <a:ea typeface="Gibson Light"/>
                <a:cs typeface="Gibson Light"/>
                <a:sym typeface="Gibson Light"/>
              </a:rPr>
              <a:t>Contact your FFGA Account Executive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754994" y="3202453"/>
            <a:ext cx="2059240" cy="60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0"/>
              </a:lnSpc>
              <a:spcBef>
                <a:spcPct val="0"/>
              </a:spcBef>
            </a:pPr>
            <a:r>
              <a:rPr lang="en-US" sz="4000" b="1">
                <a:solidFill>
                  <a:srgbClr val="333333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457 Plan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54994" y="3874810"/>
            <a:ext cx="4787530" cy="50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5"/>
              </a:lnSpc>
              <a:spcBef>
                <a:spcPct val="0"/>
              </a:spcBef>
            </a:pPr>
            <a:r>
              <a:rPr lang="en-US" sz="3500" i="1">
                <a:solidFill>
                  <a:srgbClr val="333333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Employer Sponsored Plan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08871" y="2822897"/>
            <a:ext cx="15470257" cy="1675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3143" lvl="1" indent="-451571" algn="l">
              <a:lnSpc>
                <a:spcPts val="6818"/>
              </a:lnSpc>
              <a:buFont typeface="Arial"/>
              <a:buChar char="•"/>
            </a:pPr>
            <a:r>
              <a:rPr lang="en-US" sz="4183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What are the fees associated with the account?</a:t>
            </a:r>
          </a:p>
          <a:p>
            <a:pPr marL="1806285" lvl="2" indent="-602095" algn="l">
              <a:lnSpc>
                <a:spcPts val="6818"/>
              </a:lnSpc>
              <a:buFont typeface="Arial"/>
              <a:buChar char="⚬"/>
            </a:pPr>
            <a:r>
              <a:rPr lang="en-US" sz="4183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Annual administration charge? Market fees? Expense Ratios?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What questions should I ask?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8654544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For Retirement Planning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08871" y="4693853"/>
            <a:ext cx="7655719" cy="809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3143" lvl="1" indent="-451572" algn="l">
              <a:lnSpc>
                <a:spcPts val="6818"/>
              </a:lnSpc>
              <a:buFont typeface="Arial"/>
              <a:buChar char="•"/>
            </a:pPr>
            <a:r>
              <a:rPr lang="en-US" sz="4183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Is there a surrender schedule?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08871" y="5698899"/>
            <a:ext cx="13133811" cy="809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3143" lvl="1" indent="-451572" algn="l">
              <a:lnSpc>
                <a:spcPts val="6818"/>
              </a:lnSpc>
              <a:buFont typeface="Arial"/>
              <a:buChar char="•"/>
            </a:pPr>
            <a:r>
              <a:rPr lang="en-US" sz="4183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When I withdraw funds, am I charged a fee or penalty?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08871" y="6703944"/>
            <a:ext cx="11227188" cy="809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3143" lvl="1" indent="-451572" algn="l">
              <a:lnSpc>
                <a:spcPts val="6818"/>
              </a:lnSpc>
              <a:buFont typeface="Arial"/>
              <a:buChar char="•"/>
            </a:pPr>
            <a:r>
              <a:rPr lang="en-US" sz="4183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If I take out a loan, what are the charges/fees?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08871" y="7708989"/>
            <a:ext cx="11464094" cy="809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3143" lvl="1" indent="-451572" algn="l">
              <a:lnSpc>
                <a:spcPts val="6818"/>
              </a:lnSpc>
              <a:buFont typeface="Arial"/>
              <a:buChar char="•"/>
            </a:pPr>
            <a:r>
              <a:rPr lang="en-US" sz="4183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What are my distribution options when I retire?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5259" y="3880812"/>
            <a:ext cx="2461288" cy="1521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84"/>
              </a:lnSpc>
            </a:pPr>
            <a:r>
              <a:rPr lang="en-US" sz="9367" b="1">
                <a:solidFill>
                  <a:srgbClr val="FFFFFF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FAQ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25259" y="5733423"/>
            <a:ext cx="7203657" cy="72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3"/>
              </a:lnSpc>
            </a:pPr>
            <a:r>
              <a:rPr lang="en-US" sz="4259">
                <a:solidFill>
                  <a:srgbClr val="FFFFFF"/>
                </a:solidFill>
                <a:latin typeface="Gibson"/>
                <a:ea typeface="Gibson"/>
                <a:cs typeface="Gibson"/>
                <a:sym typeface="Gibson"/>
              </a:rPr>
              <a:t>Frequently Asked Questions </a:t>
            </a:r>
          </a:p>
        </p:txBody>
      </p:sp>
      <p:sp>
        <p:nvSpPr>
          <p:cNvPr id="4" name="AutoShape 4"/>
          <p:cNvSpPr/>
          <p:nvPr/>
        </p:nvSpPr>
        <p:spPr>
          <a:xfrm>
            <a:off x="1225259" y="5559622"/>
            <a:ext cx="6476586" cy="0"/>
          </a:xfrm>
          <a:prstGeom prst="line">
            <a:avLst/>
          </a:prstGeom>
          <a:ln w="28575" cap="flat">
            <a:solidFill>
              <a:srgbClr val="C420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3637068" y="8186388"/>
            <a:ext cx="3622232" cy="1218510"/>
          </a:xfrm>
          <a:custGeom>
            <a:avLst/>
            <a:gdLst/>
            <a:ahLst/>
            <a:cxnLst/>
            <a:rect l="l" t="t" r="r" b="b"/>
            <a:pathLst>
              <a:path w="3622232" h="1218510">
                <a:moveTo>
                  <a:pt x="0" y="0"/>
                </a:moveTo>
                <a:lnTo>
                  <a:pt x="3622232" y="0"/>
                </a:lnTo>
                <a:lnTo>
                  <a:pt x="3622232" y="1218510"/>
                </a:lnTo>
                <a:lnTo>
                  <a:pt x="0" y="1218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532122" y="3472220"/>
            <a:ext cx="8011459" cy="3171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2"/>
              </a:lnSpc>
            </a:pPr>
            <a:r>
              <a:rPr lang="en-US" sz="3945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2026 IRS Limit:</a:t>
            </a:r>
          </a:p>
          <a:p>
            <a:pPr marL="851766" lvl="1" indent="-425883" algn="l">
              <a:lnSpc>
                <a:spcPts val="6312"/>
              </a:lnSpc>
              <a:buFont typeface="Arial"/>
              <a:buChar char="•"/>
            </a:pPr>
            <a:r>
              <a:rPr lang="en-US" sz="3945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Maximum: $24,500 per tax year</a:t>
            </a:r>
          </a:p>
          <a:p>
            <a:pPr marL="851766" lvl="1" indent="-425883" algn="l">
              <a:lnSpc>
                <a:spcPts val="6312"/>
              </a:lnSpc>
              <a:buFont typeface="Arial"/>
              <a:buChar char="•"/>
            </a:pPr>
            <a:r>
              <a:rPr lang="en-US" sz="3945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Age 50 or older can save up to an additional $8,000 year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How much can I save?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8654544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You determine the amount!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543581" y="3462695"/>
            <a:ext cx="8292863" cy="3203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8"/>
              </a:lnSpc>
            </a:pPr>
            <a:r>
              <a:rPr lang="en-US" sz="395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Super Catch Up:</a:t>
            </a:r>
          </a:p>
          <a:p>
            <a:pPr marL="852806" lvl="1" indent="-426403" algn="l">
              <a:lnSpc>
                <a:spcPts val="6438"/>
              </a:lnSpc>
              <a:buFont typeface="Arial"/>
              <a:buChar char="•"/>
            </a:pPr>
            <a:r>
              <a:rPr lang="en-US" sz="395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Age 60 - 63</a:t>
            </a:r>
          </a:p>
          <a:p>
            <a:pPr marL="852806" lvl="1" indent="-426403" algn="l">
              <a:lnSpc>
                <a:spcPts val="6438"/>
              </a:lnSpc>
              <a:buFont typeface="Arial"/>
              <a:buChar char="•"/>
            </a:pPr>
            <a:r>
              <a:rPr lang="en-US" sz="3950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May be eligible for an additional $11,250 contribution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3595" y="-291143"/>
            <a:ext cx="9696723" cy="9502970"/>
          </a:xfrm>
          <a:custGeom>
            <a:avLst/>
            <a:gdLst/>
            <a:ahLst/>
            <a:cxnLst/>
            <a:rect l="l" t="t" r="r" b="b"/>
            <a:pathLst>
              <a:path w="9696723" h="9502970">
                <a:moveTo>
                  <a:pt x="0" y="0"/>
                </a:moveTo>
                <a:lnTo>
                  <a:pt x="9696723" y="0"/>
                </a:lnTo>
                <a:lnTo>
                  <a:pt x="9696723" y="9502969"/>
                </a:lnTo>
                <a:lnTo>
                  <a:pt x="0" y="9502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677" r="-1515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14351" y="491163"/>
            <a:ext cx="15153372" cy="987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22"/>
              </a:lnSpc>
            </a:pPr>
            <a:r>
              <a:rPr lang="en-US" sz="66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Catch up Opportunities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14351" y="3427923"/>
            <a:ext cx="8895136" cy="3255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35"/>
              </a:lnSpc>
            </a:pPr>
            <a:r>
              <a:rPr lang="en-US" sz="3739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rPr>
              <a:t>If you are over 50 years old and maxing out your 401(k) contributions, fully contributing “Catch Up” amounts between now and retirement may allow you to save an additional $159,400.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4351" y="1505236"/>
            <a:ext cx="8654544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Retirement Contributions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4351" y="7174769"/>
            <a:ext cx="8002927" cy="834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333333"/>
                </a:solidFill>
                <a:latin typeface="Gibson Light"/>
                <a:ea typeface="Gibson Light"/>
                <a:cs typeface="Gibson Light"/>
                <a:sym typeface="Gibson Light"/>
              </a:rPr>
              <a:t>*Assumes annual catch up contribution of $6,000, 7% rate of return and 15 years of retirement.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51" y="3290216"/>
            <a:ext cx="10471479" cy="465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3"/>
              </a:lnSpc>
            </a:pPr>
            <a:r>
              <a:rPr lang="en-US" sz="3302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IRS regulations govern the rules for Distributions for both 403(b) and 457 plans.</a:t>
            </a:r>
          </a:p>
          <a:p>
            <a:pPr algn="l">
              <a:lnSpc>
                <a:spcPts val="4623"/>
              </a:lnSpc>
            </a:pPr>
            <a:endParaRPr lang="en-US" sz="3302">
              <a:solidFill>
                <a:srgbClr val="000000"/>
              </a:solidFill>
              <a:latin typeface="Gibson"/>
              <a:ea typeface="Gibson"/>
              <a:cs typeface="Gibson"/>
              <a:sym typeface="Gibson"/>
            </a:endParaRPr>
          </a:p>
          <a:p>
            <a:pPr algn="l">
              <a:lnSpc>
                <a:spcPts val="4623"/>
              </a:lnSpc>
            </a:pPr>
            <a:r>
              <a:rPr lang="en-US" sz="3302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Generally, Distributions are allowed for: </a:t>
            </a:r>
          </a:p>
          <a:p>
            <a:pPr marL="713016" lvl="1" indent="-356508" algn="l">
              <a:lnSpc>
                <a:spcPts val="4623"/>
              </a:lnSpc>
              <a:buFont typeface="Arial"/>
              <a:buChar char="•"/>
            </a:pPr>
            <a:r>
              <a:rPr lang="en-US" sz="3302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Retirement/Separation from Service</a:t>
            </a:r>
          </a:p>
          <a:p>
            <a:pPr marL="713016" lvl="1" indent="-356508" algn="l">
              <a:lnSpc>
                <a:spcPts val="4623"/>
              </a:lnSpc>
              <a:buFont typeface="Arial"/>
              <a:buChar char="•"/>
            </a:pPr>
            <a:r>
              <a:rPr lang="en-US" sz="3302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Financial Hardship/Unforeseen Emergency</a:t>
            </a:r>
          </a:p>
          <a:p>
            <a:pPr marL="713016" lvl="1" indent="-356508" algn="l">
              <a:lnSpc>
                <a:spcPts val="4623"/>
              </a:lnSpc>
              <a:buFont typeface="Arial"/>
              <a:buChar char="•"/>
            </a:pPr>
            <a:r>
              <a:rPr lang="en-US" sz="3302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Permanent Disability</a:t>
            </a:r>
          </a:p>
          <a:p>
            <a:pPr marL="713016" lvl="1" indent="-356508" algn="l">
              <a:lnSpc>
                <a:spcPts val="4623"/>
              </a:lnSpc>
              <a:buFont typeface="Arial"/>
              <a:buChar char="•"/>
            </a:pPr>
            <a:r>
              <a:rPr lang="en-US" sz="3302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Death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When can I take the money out?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17835268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Taking money out is called a “Distribution”</a:t>
            </a:r>
          </a:p>
        </p:txBody>
      </p:sp>
      <p:sp>
        <p:nvSpPr>
          <p:cNvPr id="9" name="Freeform 9"/>
          <p:cNvSpPr/>
          <p:nvPr/>
        </p:nvSpPr>
        <p:spPr>
          <a:xfrm>
            <a:off x="8990828" y="1685992"/>
            <a:ext cx="10810018" cy="6915016"/>
          </a:xfrm>
          <a:custGeom>
            <a:avLst/>
            <a:gdLst/>
            <a:ahLst/>
            <a:cxnLst/>
            <a:rect l="l" t="t" r="r" b="b"/>
            <a:pathLst>
              <a:path w="10810018" h="6915016">
                <a:moveTo>
                  <a:pt x="0" y="0"/>
                </a:moveTo>
                <a:lnTo>
                  <a:pt x="10810018" y="0"/>
                </a:lnTo>
                <a:lnTo>
                  <a:pt x="10810018" y="6915016"/>
                </a:lnTo>
                <a:lnTo>
                  <a:pt x="0" y="6915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 t="-11974" b="-1178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51" y="3874711"/>
            <a:ext cx="10160314" cy="360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5831" lvl="1" indent="-367916" algn="l">
              <a:lnSpc>
                <a:spcPts val="4771"/>
              </a:lnSpc>
              <a:buFont typeface="Arial"/>
              <a:buChar char="•"/>
            </a:pPr>
            <a:r>
              <a:rPr lang="en-US" sz="3408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For 403(b) plans there is a penalty tax for distributions prior to age 59 ½,  in addition to ordinary income tax.</a:t>
            </a:r>
          </a:p>
          <a:p>
            <a:pPr algn="l">
              <a:lnSpc>
                <a:spcPts val="4771"/>
              </a:lnSpc>
            </a:pPr>
            <a:endParaRPr lang="en-US" sz="3408">
              <a:solidFill>
                <a:srgbClr val="000000"/>
              </a:solidFill>
              <a:latin typeface="Gibson"/>
              <a:ea typeface="Gibson"/>
              <a:cs typeface="Gibson"/>
              <a:sym typeface="Gibson"/>
            </a:endParaRPr>
          </a:p>
          <a:p>
            <a:pPr marL="735831" lvl="1" indent="-367916" algn="l">
              <a:lnSpc>
                <a:spcPts val="4771"/>
              </a:lnSpc>
              <a:buFont typeface="Arial"/>
              <a:buChar char="•"/>
            </a:pPr>
            <a:r>
              <a:rPr lang="en-US" sz="3408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For 457 plans there is no age restriction for distributions once you are separated from service.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Is the money/distribution taxable?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17835268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Yes, Ordinary Income Tax for both 403(b) and 457 plans.</a:t>
            </a:r>
          </a:p>
        </p:txBody>
      </p:sp>
      <p:sp>
        <p:nvSpPr>
          <p:cNvPr id="9" name="Freeform 9"/>
          <p:cNvSpPr/>
          <p:nvPr/>
        </p:nvSpPr>
        <p:spPr>
          <a:xfrm>
            <a:off x="8990828" y="1685992"/>
            <a:ext cx="10810018" cy="6915016"/>
          </a:xfrm>
          <a:custGeom>
            <a:avLst/>
            <a:gdLst/>
            <a:ahLst/>
            <a:cxnLst/>
            <a:rect l="l" t="t" r="r" b="b"/>
            <a:pathLst>
              <a:path w="10810018" h="6915016">
                <a:moveTo>
                  <a:pt x="0" y="0"/>
                </a:moveTo>
                <a:lnTo>
                  <a:pt x="10810018" y="0"/>
                </a:lnTo>
                <a:lnTo>
                  <a:pt x="10810018" y="6915016"/>
                </a:lnTo>
                <a:lnTo>
                  <a:pt x="0" y="6915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 t="-11974" b="-1178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4611" y="4169476"/>
            <a:ext cx="9781594" cy="1871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The money in your plan belongs to you, wherever you are employed. You may transfer/rollover OR use funds to purchase service credit from TRS.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7269015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If I leave, can I take my plan with me?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10323766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The money in your plan is vested</a:t>
            </a:r>
          </a:p>
        </p:txBody>
      </p:sp>
      <p:sp>
        <p:nvSpPr>
          <p:cNvPr id="9" name="Freeform 9"/>
          <p:cNvSpPr/>
          <p:nvPr/>
        </p:nvSpPr>
        <p:spPr>
          <a:xfrm>
            <a:off x="8990828" y="1685992"/>
            <a:ext cx="10810018" cy="6915016"/>
          </a:xfrm>
          <a:custGeom>
            <a:avLst/>
            <a:gdLst/>
            <a:ahLst/>
            <a:cxnLst/>
            <a:rect l="l" t="t" r="r" b="b"/>
            <a:pathLst>
              <a:path w="10810018" h="6915016">
                <a:moveTo>
                  <a:pt x="0" y="0"/>
                </a:moveTo>
                <a:lnTo>
                  <a:pt x="10810018" y="0"/>
                </a:lnTo>
                <a:lnTo>
                  <a:pt x="10810018" y="6915016"/>
                </a:lnTo>
                <a:lnTo>
                  <a:pt x="0" y="6915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 t="-11974" b="-1178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51" y="3749652"/>
            <a:ext cx="10661173" cy="1820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3"/>
              </a:lnSpc>
            </a:pPr>
            <a:r>
              <a:rPr lang="en-US" sz="3516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The ability to continue to contribute to your plan is governed by State and Federal Regulations and your new employer’s plan documents governing their plans.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14351" y="6202082"/>
            <a:ext cx="7542528" cy="59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8"/>
              </a:lnSpc>
            </a:pPr>
            <a:r>
              <a:rPr lang="en-US" sz="3520" i="1">
                <a:solidFill>
                  <a:srgbClr val="333333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Ask your representative for details.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14351" y="491163"/>
            <a:ext cx="17269015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Can I continue to contribute to my plan?</a:t>
            </a:r>
          </a:p>
        </p:txBody>
      </p:sp>
      <p:sp>
        <p:nvSpPr>
          <p:cNvPr id="9" name="Freeform 9"/>
          <p:cNvSpPr/>
          <p:nvPr/>
        </p:nvSpPr>
        <p:spPr>
          <a:xfrm>
            <a:off x="8990828" y="1685992"/>
            <a:ext cx="10810018" cy="6915016"/>
          </a:xfrm>
          <a:custGeom>
            <a:avLst/>
            <a:gdLst/>
            <a:ahLst/>
            <a:cxnLst/>
            <a:rect l="l" t="t" r="r" b="b"/>
            <a:pathLst>
              <a:path w="10810018" h="6915016">
                <a:moveTo>
                  <a:pt x="0" y="0"/>
                </a:moveTo>
                <a:lnTo>
                  <a:pt x="10810018" y="0"/>
                </a:lnTo>
                <a:lnTo>
                  <a:pt x="10810018" y="6915016"/>
                </a:lnTo>
                <a:lnTo>
                  <a:pt x="0" y="6915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 t="-11974" b="-117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14351" y="1505236"/>
            <a:ext cx="10323766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In some cases, yes.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56715" y="-2052971"/>
            <a:ext cx="12951223" cy="12951223"/>
          </a:xfrm>
          <a:custGeom>
            <a:avLst/>
            <a:gdLst/>
            <a:ahLst/>
            <a:cxnLst/>
            <a:rect l="l" t="t" r="r" b="b"/>
            <a:pathLst>
              <a:path w="12951223" h="12951223">
                <a:moveTo>
                  <a:pt x="0" y="0"/>
                </a:moveTo>
                <a:lnTo>
                  <a:pt x="12951223" y="0"/>
                </a:lnTo>
                <a:lnTo>
                  <a:pt x="12951223" y="12951223"/>
                </a:lnTo>
                <a:lnTo>
                  <a:pt x="0" y="129512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448542" y="5070371"/>
            <a:ext cx="8268074" cy="2179765"/>
          </a:xfrm>
          <a:custGeom>
            <a:avLst/>
            <a:gdLst/>
            <a:ahLst/>
            <a:cxnLst/>
            <a:rect l="l" t="t" r="r" b="b"/>
            <a:pathLst>
              <a:path w="8268074" h="2179765">
                <a:moveTo>
                  <a:pt x="0" y="0"/>
                </a:moveTo>
                <a:lnTo>
                  <a:pt x="8268074" y="0"/>
                </a:lnTo>
                <a:lnTo>
                  <a:pt x="8268074" y="2179765"/>
                </a:lnTo>
                <a:lnTo>
                  <a:pt x="0" y="2179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8736128" y="5344331"/>
            <a:ext cx="1633888" cy="1631846"/>
          </a:xfrm>
          <a:custGeom>
            <a:avLst/>
            <a:gdLst/>
            <a:ahLst/>
            <a:cxnLst/>
            <a:rect l="l" t="t" r="r" b="b"/>
            <a:pathLst>
              <a:path w="1633888" h="1631846">
                <a:moveTo>
                  <a:pt x="0" y="0"/>
                </a:moveTo>
                <a:lnTo>
                  <a:pt x="1633888" y="0"/>
                </a:lnTo>
                <a:lnTo>
                  <a:pt x="1633888" y="1631846"/>
                </a:lnTo>
                <a:lnTo>
                  <a:pt x="0" y="1631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019145" y="5748081"/>
            <a:ext cx="940484" cy="822496"/>
          </a:xfrm>
          <a:custGeom>
            <a:avLst/>
            <a:gdLst/>
            <a:ahLst/>
            <a:cxnLst/>
            <a:rect l="l" t="t" r="r" b="b"/>
            <a:pathLst>
              <a:path w="940484" h="822496">
                <a:moveTo>
                  <a:pt x="0" y="0"/>
                </a:moveTo>
                <a:lnTo>
                  <a:pt x="940484" y="0"/>
                </a:lnTo>
                <a:lnTo>
                  <a:pt x="940484" y="822496"/>
                </a:lnTo>
                <a:lnTo>
                  <a:pt x="0" y="8224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8448542" y="2242875"/>
            <a:ext cx="8268074" cy="2179765"/>
            <a:chOff x="0" y="0"/>
            <a:chExt cx="11024099" cy="29063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24099" cy="2906353"/>
            </a:xfrm>
            <a:custGeom>
              <a:avLst/>
              <a:gdLst/>
              <a:ahLst/>
              <a:cxnLst/>
              <a:rect l="l" t="t" r="r" b="b"/>
              <a:pathLst>
                <a:path w="11024099" h="2906353">
                  <a:moveTo>
                    <a:pt x="0" y="0"/>
                  </a:moveTo>
                  <a:lnTo>
                    <a:pt x="11024099" y="0"/>
                  </a:lnTo>
                  <a:lnTo>
                    <a:pt x="11024099" y="2906353"/>
                  </a:lnTo>
                  <a:lnTo>
                    <a:pt x="0" y="2906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383449" y="365279"/>
              <a:ext cx="2178518" cy="2175794"/>
            </a:xfrm>
            <a:custGeom>
              <a:avLst/>
              <a:gdLst/>
              <a:ahLst/>
              <a:cxnLst/>
              <a:rect l="l" t="t" r="r" b="b"/>
              <a:pathLst>
                <a:path w="2178518" h="2175794">
                  <a:moveTo>
                    <a:pt x="0" y="0"/>
                  </a:moveTo>
                  <a:lnTo>
                    <a:pt x="2178517" y="0"/>
                  </a:lnTo>
                  <a:lnTo>
                    <a:pt x="2178517" y="2175795"/>
                  </a:lnTo>
                  <a:lnTo>
                    <a:pt x="0" y="217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9034497" y="2944645"/>
            <a:ext cx="964769" cy="776226"/>
          </a:xfrm>
          <a:custGeom>
            <a:avLst/>
            <a:gdLst/>
            <a:ahLst/>
            <a:cxnLst/>
            <a:rect l="l" t="t" r="r" b="b"/>
            <a:pathLst>
              <a:path w="964769" h="776226">
                <a:moveTo>
                  <a:pt x="0" y="0"/>
                </a:moveTo>
                <a:lnTo>
                  <a:pt x="964769" y="0"/>
                </a:lnTo>
                <a:lnTo>
                  <a:pt x="964769" y="776226"/>
                </a:lnTo>
                <a:lnTo>
                  <a:pt x="0" y="7762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237903" y="2810024"/>
            <a:ext cx="5953189" cy="3689388"/>
            <a:chOff x="0" y="0"/>
            <a:chExt cx="7937585" cy="4919184"/>
          </a:xfrm>
        </p:grpSpPr>
        <p:sp>
          <p:nvSpPr>
            <p:cNvPr id="11" name="Freeform 11"/>
            <p:cNvSpPr/>
            <p:nvPr/>
          </p:nvSpPr>
          <p:spPr>
            <a:xfrm>
              <a:off x="0" y="4478884"/>
              <a:ext cx="3870762" cy="440299"/>
            </a:xfrm>
            <a:custGeom>
              <a:avLst/>
              <a:gdLst/>
              <a:ahLst/>
              <a:cxnLst/>
              <a:rect l="l" t="t" r="r" b="b"/>
              <a:pathLst>
                <a:path w="3870762" h="440299">
                  <a:moveTo>
                    <a:pt x="0" y="0"/>
                  </a:moveTo>
                  <a:lnTo>
                    <a:pt x="3870762" y="0"/>
                  </a:lnTo>
                  <a:lnTo>
                    <a:pt x="3870762" y="440300"/>
                  </a:lnTo>
                  <a:lnTo>
                    <a:pt x="0" y="44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288929"/>
              <a:ext cx="7937585" cy="3189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344"/>
                </a:lnSpc>
              </a:pPr>
              <a:r>
                <a:rPr lang="en-US" sz="7986" b="1">
                  <a:solidFill>
                    <a:srgbClr val="092947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Get started today!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66493" cy="643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02"/>
                </a:lnSpc>
              </a:pPr>
              <a:r>
                <a:rPr lang="en-US" sz="2890" spc="346">
                  <a:solidFill>
                    <a:srgbClr val="C42033"/>
                  </a:solidFill>
                  <a:latin typeface="Gibson"/>
                  <a:ea typeface="Gibson"/>
                  <a:cs typeface="Gibson"/>
                  <a:sym typeface="Gibson"/>
                </a:rPr>
                <a:t>WHAT'S NEXT?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0598972" y="5633781"/>
            <a:ext cx="6326358" cy="113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46"/>
              </a:lnSpc>
            </a:pPr>
            <a:r>
              <a:rPr lang="en-US" sz="3800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rPr>
              <a:t>Request additional info &amp;/or schedule an appointment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8972" y="3044572"/>
            <a:ext cx="4220408" cy="57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45"/>
              </a:lnSpc>
            </a:pPr>
            <a:r>
              <a:rPr lang="en-US" sz="3799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rPr>
              <a:t>Pay yourself first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6600" y="2746369"/>
            <a:ext cx="5191124" cy="3619499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0"/>
          <p:cNvSpPr txBox="1"/>
          <p:nvPr/>
        </p:nvSpPr>
        <p:spPr>
          <a:xfrm>
            <a:off x="914400" y="1961737"/>
            <a:ext cx="5379085" cy="4972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07625" rIns="0" bIns="0" anchor="t" anchorCtr="0">
            <a:spAutoFit/>
          </a:bodyPr>
          <a:lstStyle/>
          <a:p>
            <a:pPr marL="12700" marR="5080" lvl="0" indent="0" algn="l" rtl="0">
              <a:lnSpc>
                <a:spcPct val="993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</a:pPr>
            <a:r>
              <a:rPr lang="en-US" sz="7400" b="1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TRS vs. Corporate Retirement</a:t>
            </a:r>
            <a:endParaRPr sz="7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462915" lvl="0" indent="0" algn="l" rtl="0">
              <a:lnSpc>
                <a:spcPct val="116500"/>
              </a:lnSpc>
              <a:spcBef>
                <a:spcPts val="1525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1B1A1A"/>
                </a:solidFill>
                <a:latin typeface="Arial"/>
                <a:ea typeface="Arial"/>
                <a:cs typeface="Arial"/>
                <a:sym typeface="Arial"/>
              </a:rPr>
              <a:t>Income in retirement is very different for educators than it is for their spouses and neighbors outside of education.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73000" y="2746369"/>
            <a:ext cx="5184432" cy="361949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0"/>
          <p:cNvSpPr/>
          <p:nvPr/>
        </p:nvSpPr>
        <p:spPr>
          <a:xfrm>
            <a:off x="0" y="3"/>
            <a:ext cx="18275935" cy="285115"/>
          </a:xfrm>
          <a:custGeom>
            <a:avLst/>
            <a:gdLst/>
            <a:ahLst/>
            <a:cxnLst/>
            <a:rect l="l" t="t" r="r" b="b"/>
            <a:pathLst>
              <a:path w="18275935" h="285115" extrusionOk="0">
                <a:moveTo>
                  <a:pt x="0" y="0"/>
                </a:moveTo>
                <a:lnTo>
                  <a:pt x="18275497" y="0"/>
                </a:lnTo>
                <a:lnTo>
                  <a:pt x="18275497" y="284985"/>
                </a:lnTo>
                <a:lnTo>
                  <a:pt x="0" y="284985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0"/>
          <p:cNvSpPr txBox="1"/>
          <p:nvPr/>
        </p:nvSpPr>
        <p:spPr>
          <a:xfrm>
            <a:off x="7391400" y="5954323"/>
            <a:ext cx="2742920" cy="411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4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Educators</a:t>
            </a:r>
            <a:endParaRPr sz="2700" b="1" i="0" u="none" strike="noStrike" cap="none" dirty="0">
              <a:solidFill>
                <a:srgbClr val="C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0" name="Google Shape;320;p10"/>
          <p:cNvSpPr txBox="1"/>
          <p:nvPr/>
        </p:nvSpPr>
        <p:spPr>
          <a:xfrm>
            <a:off x="12954000" y="5954537"/>
            <a:ext cx="2742920" cy="411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94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Neighbors</a:t>
            </a:r>
            <a:endParaRPr sz="2700" b="1" i="0" u="none" strike="noStrike" cap="none" dirty="0">
              <a:solidFill>
                <a:srgbClr val="C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F82F8C7-60F0-DA6B-CA7E-6B34C9393B0E}"/>
              </a:ext>
            </a:extLst>
          </p:cNvPr>
          <p:cNvSpPr/>
          <p:nvPr/>
        </p:nvSpPr>
        <p:spPr>
          <a:xfrm>
            <a:off x="0" y="8877300"/>
            <a:ext cx="18288000" cy="3263630"/>
          </a:xfrm>
          <a:custGeom>
            <a:avLst/>
            <a:gdLst/>
            <a:ahLst/>
            <a:cxnLst/>
            <a:rect l="l" t="t" r="r" b="b"/>
            <a:pathLst>
              <a:path w="5902272" h="812800">
                <a:moveTo>
                  <a:pt x="0" y="0"/>
                </a:moveTo>
                <a:lnTo>
                  <a:pt x="5902272" y="0"/>
                </a:lnTo>
                <a:lnTo>
                  <a:pt x="5902272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092947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4AA671C2-7BAF-072D-A3C3-2249C835D857}"/>
              </a:ext>
            </a:extLst>
          </p:cNvPr>
          <p:cNvSpPr/>
          <p:nvPr/>
        </p:nvSpPr>
        <p:spPr>
          <a:xfrm>
            <a:off x="13781708" y="902970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56351" y="8385774"/>
            <a:ext cx="4975299" cy="1383300"/>
          </a:xfrm>
          <a:custGeom>
            <a:avLst/>
            <a:gdLst/>
            <a:ahLst/>
            <a:cxnLst/>
            <a:rect l="l" t="t" r="r" b="b"/>
            <a:pathLst>
              <a:path w="4975299" h="1383300">
                <a:moveTo>
                  <a:pt x="0" y="0"/>
                </a:moveTo>
                <a:lnTo>
                  <a:pt x="4975298" y="0"/>
                </a:lnTo>
                <a:lnTo>
                  <a:pt x="4975298" y="1383300"/>
                </a:lnTo>
                <a:lnTo>
                  <a:pt x="0" y="1383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327861" y="515269"/>
            <a:ext cx="9632273" cy="1958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60"/>
              </a:lnSpc>
            </a:pPr>
            <a:r>
              <a:rPr lang="en-US" sz="11400" b="1" dirty="0">
                <a:solidFill>
                  <a:srgbClr val="FFFFFF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THANK YOU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43050" y="2162087"/>
            <a:ext cx="10201894" cy="622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dirty="0">
                <a:solidFill>
                  <a:srgbClr val="FFFFFF"/>
                </a:solidFill>
                <a:latin typeface="Gibson"/>
                <a:ea typeface="Gibson"/>
                <a:cs typeface="Gibson"/>
                <a:sym typeface="Gibson"/>
              </a:rPr>
              <a:t>Get in touch with us for inquiries: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2A16B9-DFA1-EAD6-E917-DE16BA0D3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969" y="3243810"/>
            <a:ext cx="7164055" cy="46923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1"/>
          <p:cNvSpPr/>
          <p:nvPr/>
        </p:nvSpPr>
        <p:spPr>
          <a:xfrm>
            <a:off x="0" y="9372771"/>
            <a:ext cx="18288000" cy="116839"/>
          </a:xfrm>
          <a:custGeom>
            <a:avLst/>
            <a:gdLst/>
            <a:ahLst/>
            <a:cxnLst/>
            <a:rect l="l" t="t" r="r" b="b"/>
            <a:pathLst>
              <a:path w="18288000" h="116840" extrusionOk="0">
                <a:moveTo>
                  <a:pt x="0" y="116674"/>
                </a:moveTo>
                <a:lnTo>
                  <a:pt x="18287999" y="116674"/>
                </a:lnTo>
                <a:lnTo>
                  <a:pt x="18287999" y="0"/>
                </a:lnTo>
                <a:lnTo>
                  <a:pt x="0" y="0"/>
                </a:lnTo>
                <a:lnTo>
                  <a:pt x="0" y="11667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11"/>
          <p:cNvGrpSpPr/>
          <p:nvPr/>
        </p:nvGrpSpPr>
        <p:grpSpPr>
          <a:xfrm>
            <a:off x="0" y="4833548"/>
            <a:ext cx="18288000" cy="4539449"/>
            <a:chOff x="0" y="4833548"/>
            <a:chExt cx="18288000" cy="4539449"/>
          </a:xfrm>
        </p:grpSpPr>
        <p:sp>
          <p:nvSpPr>
            <p:cNvPr id="327" name="Google Shape;327;p11"/>
            <p:cNvSpPr/>
            <p:nvPr/>
          </p:nvSpPr>
          <p:spPr>
            <a:xfrm>
              <a:off x="0" y="4833548"/>
              <a:ext cx="18288000" cy="116839"/>
            </a:xfrm>
            <a:custGeom>
              <a:avLst/>
              <a:gdLst/>
              <a:ahLst/>
              <a:cxnLst/>
              <a:rect l="l" t="t" r="r" b="b"/>
              <a:pathLst>
                <a:path w="18288000" h="116839" extrusionOk="0">
                  <a:moveTo>
                    <a:pt x="0" y="116674"/>
                  </a:moveTo>
                  <a:lnTo>
                    <a:pt x="18287999" y="116674"/>
                  </a:lnTo>
                  <a:lnTo>
                    <a:pt x="18287999" y="0"/>
                  </a:lnTo>
                  <a:lnTo>
                    <a:pt x="0" y="0"/>
                  </a:lnTo>
                  <a:lnTo>
                    <a:pt x="0" y="116674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0" y="4950222"/>
              <a:ext cx="18288000" cy="4422775"/>
            </a:xfrm>
            <a:custGeom>
              <a:avLst/>
              <a:gdLst/>
              <a:ahLst/>
              <a:cxnLst/>
              <a:rect l="l" t="t" r="r" b="b"/>
              <a:pathLst>
                <a:path w="18288000" h="4422775" extrusionOk="0">
                  <a:moveTo>
                    <a:pt x="18288000" y="4422548"/>
                  </a:moveTo>
                  <a:lnTo>
                    <a:pt x="0" y="4422548"/>
                  </a:lnTo>
                  <a:lnTo>
                    <a:pt x="0" y="0"/>
                  </a:lnTo>
                  <a:lnTo>
                    <a:pt x="18288000" y="0"/>
                  </a:lnTo>
                  <a:lnTo>
                    <a:pt x="18288000" y="4422548"/>
                  </a:lnTo>
                  <a:close/>
                </a:path>
              </a:pathLst>
            </a:custGeom>
            <a:solidFill>
              <a:srgbClr val="25374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9" name="Google Shape;3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21218" y="5203053"/>
              <a:ext cx="9867899" cy="3914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0" name="Google Shape;330;p11"/>
          <p:cNvSpPr/>
          <p:nvPr/>
        </p:nvSpPr>
        <p:spPr>
          <a:xfrm>
            <a:off x="0" y="0"/>
            <a:ext cx="18275935" cy="285115"/>
          </a:xfrm>
          <a:custGeom>
            <a:avLst/>
            <a:gdLst/>
            <a:ahLst/>
            <a:cxnLst/>
            <a:rect l="l" t="t" r="r" b="b"/>
            <a:pathLst>
              <a:path w="18275935" h="285115" extrusionOk="0">
                <a:moveTo>
                  <a:pt x="0" y="0"/>
                </a:moveTo>
                <a:lnTo>
                  <a:pt x="18275497" y="0"/>
                </a:lnTo>
                <a:lnTo>
                  <a:pt x="18275497" y="284985"/>
                </a:lnTo>
                <a:lnTo>
                  <a:pt x="0" y="284985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 txBox="1">
            <a:spLocks noGrp="1"/>
          </p:cNvSpPr>
          <p:nvPr>
            <p:ph type="title"/>
          </p:nvPr>
        </p:nvSpPr>
        <p:spPr>
          <a:xfrm>
            <a:off x="1016000" y="1006464"/>
            <a:ext cx="16127730" cy="114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7300">
                <a:latin typeface="Arial"/>
                <a:ea typeface="Arial"/>
                <a:cs typeface="Arial"/>
                <a:sym typeface="Arial"/>
              </a:rPr>
              <a:t>Texas Teacher Retirement System</a:t>
            </a:r>
            <a:endParaRPr sz="7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1"/>
          <p:cNvSpPr txBox="1"/>
          <p:nvPr/>
        </p:nvSpPr>
        <p:spPr>
          <a:xfrm>
            <a:off x="1131681" y="2696803"/>
            <a:ext cx="13662005" cy="15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5600" marR="5080" lvl="0" indent="-34290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TRS administers a pension trust fund that has been serving the needs of Texas public education employees for over 80 years.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marR="2457450" lvl="0" indent="-34290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You become a TRS member on the first day of eligible employment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marR="2457450" lvl="0" indent="-34290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TRS is a Defined Benefit Plan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 txBox="1"/>
          <p:nvPr/>
        </p:nvSpPr>
        <p:spPr>
          <a:xfrm>
            <a:off x="0" y="4950222"/>
            <a:ext cx="18288000" cy="44227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470660" marR="11654155" lvl="0" indent="0" algn="l" rtl="0">
              <a:lnSpc>
                <a:spcPct val="116500"/>
              </a:lnSpc>
              <a:spcBef>
                <a:spcPts val="1675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Additionally, you also contribute 0.65% of your salary and the District contributes 0.75% of your salary towards TRS–Care, the retiree group health benefits program.</a:t>
            </a:r>
            <a:endParaRPr sz="2200" b="0" i="0" u="none" strike="noStrike" cap="none" dirty="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4" name="Google Shape;334;p11" descr="A screenshot of a graph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7698" y="4672798"/>
            <a:ext cx="11983476" cy="49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1"/>
          <p:cNvSpPr/>
          <p:nvPr/>
        </p:nvSpPr>
        <p:spPr>
          <a:xfrm>
            <a:off x="6898105" y="8646695"/>
            <a:ext cx="11165306" cy="47113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754929" y="-417598"/>
            <a:ext cx="6776662" cy="10704598"/>
          </a:xfrm>
          <a:prstGeom prst="rect">
            <a:avLst/>
          </a:prstGeom>
          <a:solidFill>
            <a:srgbClr val="092947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510300" y="8692208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304241" y="172050"/>
            <a:ext cx="7227351" cy="7227322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333" r="-2466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6160" y="4497102"/>
            <a:ext cx="10466738" cy="601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6857" lvl="1" indent="-388428" algn="l">
              <a:lnSpc>
                <a:spcPts val="4857"/>
              </a:lnSpc>
              <a:buFont typeface="Arial"/>
              <a:buChar char="•"/>
            </a:pPr>
            <a:r>
              <a:rPr lang="en-US" sz="3598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When you became eligible for TRS Service Credit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9432" y="2937818"/>
            <a:ext cx="7074756" cy="121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7"/>
              </a:lnSpc>
            </a:pPr>
            <a:r>
              <a:rPr lang="en-US" sz="3598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TRS retirement values are determined by many factors: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8340697"/>
            <a:ext cx="8357892" cy="1072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9"/>
              </a:lnSpc>
              <a:spcBef>
                <a:spcPct val="0"/>
              </a:spcBef>
            </a:pPr>
            <a:r>
              <a:rPr lang="en-US" sz="3598">
                <a:solidFill>
                  <a:srgbClr val="BF2026"/>
                </a:solidFill>
                <a:latin typeface="Gibson"/>
                <a:ea typeface="Gibson"/>
                <a:cs typeface="Gibson"/>
                <a:sym typeface="Gibson"/>
              </a:rPr>
              <a:t>For your individual status, login to your MyTRS account or contact TRS directly.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4351" y="491163"/>
            <a:ext cx="9873971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TRS Retirement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4351" y="1505236"/>
            <a:ext cx="5931819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Eligibility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6160" y="5443713"/>
            <a:ext cx="5944070" cy="601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6857" lvl="1" indent="-388428" algn="l">
              <a:lnSpc>
                <a:spcPts val="4857"/>
              </a:lnSpc>
              <a:buFont typeface="Arial"/>
              <a:buChar char="•"/>
            </a:pPr>
            <a:r>
              <a:rPr lang="en-US" sz="3598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Your years of service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6160" y="6390324"/>
            <a:ext cx="2632127" cy="601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6857" lvl="1" indent="-388428" algn="l">
              <a:lnSpc>
                <a:spcPts val="4857"/>
              </a:lnSpc>
              <a:buFont typeface="Arial"/>
              <a:buChar char="•"/>
            </a:pPr>
            <a:r>
              <a:rPr lang="en-US" sz="3598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Your age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6160" y="7336936"/>
            <a:ext cx="6326529" cy="601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6857" lvl="1" indent="-388428" algn="l">
              <a:lnSpc>
                <a:spcPts val="4857"/>
              </a:lnSpc>
              <a:buFont typeface="Arial"/>
              <a:buChar char="•"/>
            </a:pPr>
            <a:r>
              <a:rPr lang="en-US" sz="3598">
                <a:solidFill>
                  <a:srgbClr val="333333"/>
                </a:solidFill>
                <a:latin typeface="Gibson"/>
                <a:ea typeface="Gibson"/>
                <a:cs typeface="Gibson"/>
                <a:sym typeface="Gibson"/>
              </a:rPr>
              <a:t>Your income for those years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9"/>
          <p:cNvSpPr/>
          <p:nvPr/>
        </p:nvSpPr>
        <p:spPr>
          <a:xfrm>
            <a:off x="0" y="0"/>
            <a:ext cx="18275935" cy="285115"/>
          </a:xfrm>
          <a:custGeom>
            <a:avLst/>
            <a:gdLst/>
            <a:ahLst/>
            <a:cxnLst/>
            <a:rect l="l" t="t" r="r" b="b"/>
            <a:pathLst>
              <a:path w="18275935" h="285115" extrusionOk="0">
                <a:moveTo>
                  <a:pt x="0" y="0"/>
                </a:moveTo>
                <a:lnTo>
                  <a:pt x="18275497" y="0"/>
                </a:lnTo>
                <a:lnTo>
                  <a:pt x="18275497" y="284985"/>
                </a:lnTo>
                <a:lnTo>
                  <a:pt x="0" y="284985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5" name="Google Shape;495;p19"/>
          <p:cNvGrpSpPr/>
          <p:nvPr/>
        </p:nvGrpSpPr>
        <p:grpSpPr>
          <a:xfrm>
            <a:off x="-12065" y="4610100"/>
            <a:ext cx="18288000" cy="3810000"/>
            <a:chOff x="0" y="4909735"/>
            <a:chExt cx="18288000" cy="3810000"/>
          </a:xfrm>
        </p:grpSpPr>
        <p:sp>
          <p:nvSpPr>
            <p:cNvPr id="496" name="Google Shape;496;p19"/>
            <p:cNvSpPr/>
            <p:nvPr/>
          </p:nvSpPr>
          <p:spPr>
            <a:xfrm>
              <a:off x="0" y="4909735"/>
              <a:ext cx="18288000" cy="3810000"/>
            </a:xfrm>
            <a:custGeom>
              <a:avLst/>
              <a:gdLst/>
              <a:ahLst/>
              <a:cxnLst/>
              <a:rect l="l" t="t" r="r" b="b"/>
              <a:pathLst>
                <a:path w="18288000" h="3810000" extrusionOk="0">
                  <a:moveTo>
                    <a:pt x="18287999" y="3809404"/>
                  </a:moveTo>
                  <a:lnTo>
                    <a:pt x="0" y="3809404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380940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9"/>
            <p:cNvSpPr/>
            <p:nvPr/>
          </p:nvSpPr>
          <p:spPr>
            <a:xfrm>
              <a:off x="5477827" y="6091715"/>
              <a:ext cx="1247775" cy="1247775"/>
            </a:xfrm>
            <a:custGeom>
              <a:avLst/>
              <a:gdLst/>
              <a:ahLst/>
              <a:cxnLst/>
              <a:rect l="l" t="t" r="r" b="b"/>
              <a:pathLst>
                <a:path w="1247775" h="1247775" extrusionOk="0">
                  <a:moveTo>
                    <a:pt x="623887" y="1247775"/>
                  </a:moveTo>
                  <a:lnTo>
                    <a:pt x="578351" y="1238583"/>
                  </a:lnTo>
                  <a:lnTo>
                    <a:pt x="541168" y="1213514"/>
                  </a:lnTo>
                  <a:lnTo>
                    <a:pt x="516100" y="1176331"/>
                  </a:lnTo>
                  <a:lnTo>
                    <a:pt x="506908" y="1130796"/>
                  </a:lnTo>
                  <a:lnTo>
                    <a:pt x="506908" y="740866"/>
                  </a:lnTo>
                  <a:lnTo>
                    <a:pt x="116978" y="740866"/>
                  </a:lnTo>
                  <a:lnTo>
                    <a:pt x="71443" y="731674"/>
                  </a:lnTo>
                  <a:lnTo>
                    <a:pt x="34260" y="706606"/>
                  </a:lnTo>
                  <a:lnTo>
                    <a:pt x="9191" y="669423"/>
                  </a:lnTo>
                  <a:lnTo>
                    <a:pt x="0" y="623887"/>
                  </a:lnTo>
                  <a:lnTo>
                    <a:pt x="9191" y="578351"/>
                  </a:lnTo>
                  <a:lnTo>
                    <a:pt x="34260" y="541168"/>
                  </a:lnTo>
                  <a:lnTo>
                    <a:pt x="71443" y="516100"/>
                  </a:lnTo>
                  <a:lnTo>
                    <a:pt x="116978" y="506908"/>
                  </a:lnTo>
                  <a:lnTo>
                    <a:pt x="506908" y="506908"/>
                  </a:lnTo>
                  <a:lnTo>
                    <a:pt x="506908" y="116978"/>
                  </a:lnTo>
                  <a:lnTo>
                    <a:pt x="516100" y="71443"/>
                  </a:lnTo>
                  <a:lnTo>
                    <a:pt x="541168" y="34260"/>
                  </a:lnTo>
                  <a:lnTo>
                    <a:pt x="578351" y="9191"/>
                  </a:lnTo>
                  <a:lnTo>
                    <a:pt x="623887" y="0"/>
                  </a:lnTo>
                  <a:lnTo>
                    <a:pt x="669423" y="9191"/>
                  </a:lnTo>
                  <a:lnTo>
                    <a:pt x="706606" y="34260"/>
                  </a:lnTo>
                  <a:lnTo>
                    <a:pt x="731674" y="71443"/>
                  </a:lnTo>
                  <a:lnTo>
                    <a:pt x="740866" y="116978"/>
                  </a:lnTo>
                  <a:lnTo>
                    <a:pt x="740866" y="506908"/>
                  </a:lnTo>
                  <a:lnTo>
                    <a:pt x="1130796" y="506908"/>
                  </a:lnTo>
                  <a:lnTo>
                    <a:pt x="1176331" y="516100"/>
                  </a:lnTo>
                  <a:lnTo>
                    <a:pt x="1213514" y="541168"/>
                  </a:lnTo>
                  <a:lnTo>
                    <a:pt x="1238583" y="578351"/>
                  </a:lnTo>
                  <a:lnTo>
                    <a:pt x="1247775" y="623887"/>
                  </a:lnTo>
                  <a:lnTo>
                    <a:pt x="1238583" y="669423"/>
                  </a:lnTo>
                  <a:lnTo>
                    <a:pt x="1213514" y="706606"/>
                  </a:lnTo>
                  <a:lnTo>
                    <a:pt x="1176331" y="731674"/>
                  </a:lnTo>
                  <a:lnTo>
                    <a:pt x="1130796" y="740866"/>
                  </a:lnTo>
                  <a:lnTo>
                    <a:pt x="740866" y="740866"/>
                  </a:lnTo>
                  <a:lnTo>
                    <a:pt x="740866" y="1130796"/>
                  </a:lnTo>
                  <a:lnTo>
                    <a:pt x="731674" y="1176331"/>
                  </a:lnTo>
                  <a:lnTo>
                    <a:pt x="706606" y="1213514"/>
                  </a:lnTo>
                  <a:lnTo>
                    <a:pt x="669423" y="1238583"/>
                  </a:lnTo>
                  <a:lnTo>
                    <a:pt x="623887" y="1247775"/>
                  </a:lnTo>
                  <a:close/>
                </a:path>
              </a:pathLst>
            </a:custGeom>
            <a:solidFill>
              <a:srgbClr val="292E3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13055971" y="6376512"/>
              <a:ext cx="1057275" cy="641350"/>
            </a:xfrm>
            <a:custGeom>
              <a:avLst/>
              <a:gdLst/>
              <a:ahLst/>
              <a:cxnLst/>
              <a:rect l="l" t="t" r="r" b="b"/>
              <a:pathLst>
                <a:path w="1057275" h="641350" extrusionOk="0">
                  <a:moveTo>
                    <a:pt x="1057275" y="517423"/>
                  </a:moveTo>
                  <a:lnTo>
                    <a:pt x="1047724" y="469861"/>
                  </a:lnTo>
                  <a:lnTo>
                    <a:pt x="1021499" y="430517"/>
                  </a:lnTo>
                  <a:lnTo>
                    <a:pt x="982205" y="403745"/>
                  </a:lnTo>
                  <a:lnTo>
                    <a:pt x="933475" y="393852"/>
                  </a:lnTo>
                  <a:lnTo>
                    <a:pt x="123812" y="393852"/>
                  </a:lnTo>
                  <a:lnTo>
                    <a:pt x="76149" y="403745"/>
                  </a:lnTo>
                  <a:lnTo>
                    <a:pt x="36741" y="430517"/>
                  </a:lnTo>
                  <a:lnTo>
                    <a:pt x="9906" y="469861"/>
                  </a:lnTo>
                  <a:lnTo>
                    <a:pt x="0" y="517423"/>
                  </a:lnTo>
                  <a:lnTo>
                    <a:pt x="9550" y="566013"/>
                  </a:lnTo>
                  <a:lnTo>
                    <a:pt x="35788" y="605205"/>
                  </a:lnTo>
                  <a:lnTo>
                    <a:pt x="75082" y="631380"/>
                  </a:lnTo>
                  <a:lnTo>
                    <a:pt x="123812" y="640905"/>
                  </a:lnTo>
                  <a:lnTo>
                    <a:pt x="933475" y="640905"/>
                  </a:lnTo>
                  <a:lnTo>
                    <a:pt x="982205" y="631380"/>
                  </a:lnTo>
                  <a:lnTo>
                    <a:pt x="1021499" y="605205"/>
                  </a:lnTo>
                  <a:lnTo>
                    <a:pt x="1047724" y="566013"/>
                  </a:lnTo>
                  <a:lnTo>
                    <a:pt x="1057275" y="517423"/>
                  </a:lnTo>
                  <a:close/>
                </a:path>
                <a:path w="1057275" h="641350" extrusionOk="0">
                  <a:moveTo>
                    <a:pt x="1057275" y="123571"/>
                  </a:moveTo>
                  <a:lnTo>
                    <a:pt x="1047724" y="76047"/>
                  </a:lnTo>
                  <a:lnTo>
                    <a:pt x="1021499" y="36703"/>
                  </a:lnTo>
                  <a:lnTo>
                    <a:pt x="982205" y="9893"/>
                  </a:lnTo>
                  <a:lnTo>
                    <a:pt x="933475" y="0"/>
                  </a:lnTo>
                  <a:lnTo>
                    <a:pt x="123812" y="0"/>
                  </a:lnTo>
                  <a:lnTo>
                    <a:pt x="76149" y="9893"/>
                  </a:lnTo>
                  <a:lnTo>
                    <a:pt x="36741" y="36703"/>
                  </a:lnTo>
                  <a:lnTo>
                    <a:pt x="9906" y="76047"/>
                  </a:lnTo>
                  <a:lnTo>
                    <a:pt x="0" y="123571"/>
                  </a:lnTo>
                  <a:lnTo>
                    <a:pt x="9550" y="172199"/>
                  </a:lnTo>
                  <a:lnTo>
                    <a:pt x="35788" y="211429"/>
                  </a:lnTo>
                  <a:lnTo>
                    <a:pt x="75082" y="237604"/>
                  </a:lnTo>
                  <a:lnTo>
                    <a:pt x="123812" y="247142"/>
                  </a:lnTo>
                  <a:lnTo>
                    <a:pt x="933475" y="247142"/>
                  </a:lnTo>
                  <a:lnTo>
                    <a:pt x="982205" y="237604"/>
                  </a:lnTo>
                  <a:lnTo>
                    <a:pt x="1021499" y="211429"/>
                  </a:lnTo>
                  <a:lnTo>
                    <a:pt x="1047724" y="172199"/>
                  </a:lnTo>
                  <a:lnTo>
                    <a:pt x="1057275" y="12357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9"/>
            <p:cNvSpPr/>
            <p:nvPr/>
          </p:nvSpPr>
          <p:spPr>
            <a:xfrm>
              <a:off x="2281960" y="5839621"/>
              <a:ext cx="10342880" cy="1751964"/>
            </a:xfrm>
            <a:custGeom>
              <a:avLst/>
              <a:gdLst/>
              <a:ahLst/>
              <a:cxnLst/>
              <a:rect l="l" t="t" r="r" b="b"/>
              <a:pathLst>
                <a:path w="10342880" h="1751965" extrusionOk="0">
                  <a:moveTo>
                    <a:pt x="2941434" y="380771"/>
                  </a:moveTo>
                  <a:lnTo>
                    <a:pt x="2920314" y="315683"/>
                  </a:lnTo>
                  <a:lnTo>
                    <a:pt x="2900070" y="272834"/>
                  </a:lnTo>
                  <a:lnTo>
                    <a:pt x="2875673" y="232067"/>
                  </a:lnTo>
                  <a:lnTo>
                    <a:pt x="2847276" y="193713"/>
                  </a:lnTo>
                  <a:lnTo>
                    <a:pt x="2815005" y="158089"/>
                  </a:lnTo>
                  <a:lnTo>
                    <a:pt x="2779382" y="125818"/>
                  </a:lnTo>
                  <a:lnTo>
                    <a:pt x="2741028" y="97421"/>
                  </a:lnTo>
                  <a:lnTo>
                    <a:pt x="2700261" y="73025"/>
                  </a:lnTo>
                  <a:lnTo>
                    <a:pt x="2657411" y="52781"/>
                  </a:lnTo>
                  <a:lnTo>
                    <a:pt x="2612796" y="36804"/>
                  </a:lnTo>
                  <a:lnTo>
                    <a:pt x="2566733" y="25222"/>
                  </a:lnTo>
                  <a:lnTo>
                    <a:pt x="2519527" y="18186"/>
                  </a:lnTo>
                  <a:lnTo>
                    <a:pt x="2471521" y="15798"/>
                  </a:lnTo>
                  <a:lnTo>
                    <a:pt x="485775" y="15798"/>
                  </a:lnTo>
                  <a:lnTo>
                    <a:pt x="437769" y="18186"/>
                  </a:lnTo>
                  <a:lnTo>
                    <a:pt x="390563" y="25222"/>
                  </a:lnTo>
                  <a:lnTo>
                    <a:pt x="344500" y="36804"/>
                  </a:lnTo>
                  <a:lnTo>
                    <a:pt x="299885" y="52781"/>
                  </a:lnTo>
                  <a:lnTo>
                    <a:pt x="257035" y="73025"/>
                  </a:lnTo>
                  <a:lnTo>
                    <a:pt x="216268" y="97421"/>
                  </a:lnTo>
                  <a:lnTo>
                    <a:pt x="177914" y="125818"/>
                  </a:lnTo>
                  <a:lnTo>
                    <a:pt x="142278" y="158089"/>
                  </a:lnTo>
                  <a:lnTo>
                    <a:pt x="110007" y="193713"/>
                  </a:lnTo>
                  <a:lnTo>
                    <a:pt x="81622" y="232067"/>
                  </a:lnTo>
                  <a:lnTo>
                    <a:pt x="57226" y="272834"/>
                  </a:lnTo>
                  <a:lnTo>
                    <a:pt x="36982" y="315683"/>
                  </a:lnTo>
                  <a:lnTo>
                    <a:pt x="21005" y="360299"/>
                  </a:lnTo>
                  <a:lnTo>
                    <a:pt x="9423" y="406361"/>
                  </a:lnTo>
                  <a:lnTo>
                    <a:pt x="2374" y="453567"/>
                  </a:lnTo>
                  <a:lnTo>
                    <a:pt x="0" y="501573"/>
                  </a:lnTo>
                  <a:lnTo>
                    <a:pt x="0" y="1279677"/>
                  </a:lnTo>
                  <a:lnTo>
                    <a:pt x="2374" y="1327696"/>
                  </a:lnTo>
                  <a:lnTo>
                    <a:pt x="9423" y="1374889"/>
                  </a:lnTo>
                  <a:lnTo>
                    <a:pt x="21005" y="1420964"/>
                  </a:lnTo>
                  <a:lnTo>
                    <a:pt x="36982" y="1465580"/>
                  </a:lnTo>
                  <a:lnTo>
                    <a:pt x="57226" y="1508429"/>
                  </a:lnTo>
                  <a:lnTo>
                    <a:pt x="81622" y="1549184"/>
                  </a:lnTo>
                  <a:lnTo>
                    <a:pt x="110007" y="1587538"/>
                  </a:lnTo>
                  <a:lnTo>
                    <a:pt x="142278" y="1623174"/>
                  </a:lnTo>
                  <a:lnTo>
                    <a:pt x="177914" y="1655445"/>
                  </a:lnTo>
                  <a:lnTo>
                    <a:pt x="216268" y="1683842"/>
                  </a:lnTo>
                  <a:lnTo>
                    <a:pt x="257035" y="1708226"/>
                  </a:lnTo>
                  <a:lnTo>
                    <a:pt x="299885" y="1728482"/>
                  </a:lnTo>
                  <a:lnTo>
                    <a:pt x="344500" y="1744459"/>
                  </a:lnTo>
                  <a:lnTo>
                    <a:pt x="373456" y="1751736"/>
                  </a:lnTo>
                  <a:lnTo>
                    <a:pt x="2583840" y="1751736"/>
                  </a:lnTo>
                  <a:lnTo>
                    <a:pt x="2657411" y="1728482"/>
                  </a:lnTo>
                  <a:lnTo>
                    <a:pt x="2700261" y="1708226"/>
                  </a:lnTo>
                  <a:lnTo>
                    <a:pt x="2741028" y="1683842"/>
                  </a:lnTo>
                  <a:lnTo>
                    <a:pt x="2779382" y="1655445"/>
                  </a:lnTo>
                  <a:lnTo>
                    <a:pt x="2815005" y="1623174"/>
                  </a:lnTo>
                  <a:lnTo>
                    <a:pt x="2847276" y="1587538"/>
                  </a:lnTo>
                  <a:lnTo>
                    <a:pt x="2875673" y="1549184"/>
                  </a:lnTo>
                  <a:lnTo>
                    <a:pt x="2900070" y="1508429"/>
                  </a:lnTo>
                  <a:lnTo>
                    <a:pt x="2920314" y="1465580"/>
                  </a:lnTo>
                  <a:lnTo>
                    <a:pt x="2936290" y="1420964"/>
                  </a:lnTo>
                  <a:lnTo>
                    <a:pt x="2941434" y="1400479"/>
                  </a:lnTo>
                  <a:lnTo>
                    <a:pt x="2941434" y="380771"/>
                  </a:lnTo>
                  <a:close/>
                </a:path>
                <a:path w="10342880" h="1751965" extrusionOk="0">
                  <a:moveTo>
                    <a:pt x="10342448" y="485775"/>
                  </a:moveTo>
                  <a:lnTo>
                    <a:pt x="10340061" y="437756"/>
                  </a:lnTo>
                  <a:lnTo>
                    <a:pt x="10333025" y="390563"/>
                  </a:lnTo>
                  <a:lnTo>
                    <a:pt x="10321442" y="344487"/>
                  </a:lnTo>
                  <a:lnTo>
                    <a:pt x="10305466" y="299872"/>
                  </a:lnTo>
                  <a:lnTo>
                    <a:pt x="10285209" y="257022"/>
                  </a:lnTo>
                  <a:lnTo>
                    <a:pt x="10260825" y="216255"/>
                  </a:lnTo>
                  <a:lnTo>
                    <a:pt x="10232428" y="177901"/>
                  </a:lnTo>
                  <a:lnTo>
                    <a:pt x="10200157" y="142278"/>
                  </a:lnTo>
                  <a:lnTo>
                    <a:pt x="10164534" y="110007"/>
                  </a:lnTo>
                  <a:lnTo>
                    <a:pt x="10126180" y="81610"/>
                  </a:lnTo>
                  <a:lnTo>
                    <a:pt x="10085413" y="57226"/>
                  </a:lnTo>
                  <a:lnTo>
                    <a:pt x="10042563" y="36969"/>
                  </a:lnTo>
                  <a:lnTo>
                    <a:pt x="9997948" y="20993"/>
                  </a:lnTo>
                  <a:lnTo>
                    <a:pt x="9951885" y="9410"/>
                  </a:lnTo>
                  <a:lnTo>
                    <a:pt x="9904679" y="2374"/>
                  </a:lnTo>
                  <a:lnTo>
                    <a:pt x="9856673" y="0"/>
                  </a:lnTo>
                  <a:lnTo>
                    <a:pt x="5346382" y="0"/>
                  </a:lnTo>
                  <a:lnTo>
                    <a:pt x="5298364" y="2374"/>
                  </a:lnTo>
                  <a:lnTo>
                    <a:pt x="5251170" y="9410"/>
                  </a:lnTo>
                  <a:lnTo>
                    <a:pt x="5205095" y="20993"/>
                  </a:lnTo>
                  <a:lnTo>
                    <a:pt x="5160480" y="36969"/>
                  </a:lnTo>
                  <a:lnTo>
                    <a:pt x="5117630" y="57226"/>
                  </a:lnTo>
                  <a:lnTo>
                    <a:pt x="5076876" y="81610"/>
                  </a:lnTo>
                  <a:lnTo>
                    <a:pt x="5038522" y="110007"/>
                  </a:lnTo>
                  <a:lnTo>
                    <a:pt x="5002885" y="142278"/>
                  </a:lnTo>
                  <a:lnTo>
                    <a:pt x="4970615" y="177901"/>
                  </a:lnTo>
                  <a:lnTo>
                    <a:pt x="4942217" y="216255"/>
                  </a:lnTo>
                  <a:lnTo>
                    <a:pt x="4917833" y="257022"/>
                  </a:lnTo>
                  <a:lnTo>
                    <a:pt x="4897577" y="299872"/>
                  </a:lnTo>
                  <a:lnTo>
                    <a:pt x="4881600" y="344487"/>
                  </a:lnTo>
                  <a:lnTo>
                    <a:pt x="4870031" y="390563"/>
                  </a:lnTo>
                  <a:lnTo>
                    <a:pt x="4862982" y="437756"/>
                  </a:lnTo>
                  <a:lnTo>
                    <a:pt x="4860607" y="485775"/>
                  </a:lnTo>
                  <a:lnTo>
                    <a:pt x="4860607" y="1263865"/>
                  </a:lnTo>
                  <a:lnTo>
                    <a:pt x="4862982" y="1311884"/>
                  </a:lnTo>
                  <a:lnTo>
                    <a:pt x="4870031" y="1359090"/>
                  </a:lnTo>
                  <a:lnTo>
                    <a:pt x="4881600" y="1405153"/>
                  </a:lnTo>
                  <a:lnTo>
                    <a:pt x="4897577" y="1449768"/>
                  </a:lnTo>
                  <a:lnTo>
                    <a:pt x="4917833" y="1492618"/>
                  </a:lnTo>
                  <a:lnTo>
                    <a:pt x="4942217" y="1533385"/>
                  </a:lnTo>
                  <a:lnTo>
                    <a:pt x="4970615" y="1571739"/>
                  </a:lnTo>
                  <a:lnTo>
                    <a:pt x="5002885" y="1607362"/>
                  </a:lnTo>
                  <a:lnTo>
                    <a:pt x="5038522" y="1639633"/>
                  </a:lnTo>
                  <a:lnTo>
                    <a:pt x="5076876" y="1668030"/>
                  </a:lnTo>
                  <a:lnTo>
                    <a:pt x="5117630" y="1692414"/>
                  </a:lnTo>
                  <a:lnTo>
                    <a:pt x="5160480" y="1712671"/>
                  </a:lnTo>
                  <a:lnTo>
                    <a:pt x="5205095" y="1728647"/>
                  </a:lnTo>
                  <a:lnTo>
                    <a:pt x="5234051" y="1735924"/>
                  </a:lnTo>
                  <a:lnTo>
                    <a:pt x="9968992" y="1735924"/>
                  </a:lnTo>
                  <a:lnTo>
                    <a:pt x="10042563" y="1712671"/>
                  </a:lnTo>
                  <a:lnTo>
                    <a:pt x="10085413" y="1692414"/>
                  </a:lnTo>
                  <a:lnTo>
                    <a:pt x="10126180" y="1668030"/>
                  </a:lnTo>
                  <a:lnTo>
                    <a:pt x="10164534" y="1639633"/>
                  </a:lnTo>
                  <a:lnTo>
                    <a:pt x="10200157" y="1607362"/>
                  </a:lnTo>
                  <a:lnTo>
                    <a:pt x="10232428" y="1571739"/>
                  </a:lnTo>
                  <a:lnTo>
                    <a:pt x="10260825" y="1533385"/>
                  </a:lnTo>
                  <a:lnTo>
                    <a:pt x="10285209" y="1492618"/>
                  </a:lnTo>
                  <a:lnTo>
                    <a:pt x="10305466" y="1449768"/>
                  </a:lnTo>
                  <a:lnTo>
                    <a:pt x="10321442" y="1405153"/>
                  </a:lnTo>
                  <a:lnTo>
                    <a:pt x="10333025" y="1359090"/>
                  </a:lnTo>
                  <a:lnTo>
                    <a:pt x="10340061" y="1311884"/>
                  </a:lnTo>
                  <a:lnTo>
                    <a:pt x="10342448" y="1263865"/>
                  </a:lnTo>
                  <a:lnTo>
                    <a:pt x="10342448" y="485775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0" name="Google Shape;500;p19"/>
          <p:cNvSpPr txBox="1">
            <a:spLocks noGrp="1"/>
          </p:cNvSpPr>
          <p:nvPr>
            <p:ph type="title"/>
          </p:nvPr>
        </p:nvSpPr>
        <p:spPr>
          <a:xfrm>
            <a:off x="1172022" y="956238"/>
            <a:ext cx="15943954" cy="113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253745"/>
                </a:solidFill>
                <a:latin typeface="Arial"/>
                <a:ea typeface="Arial"/>
                <a:cs typeface="Arial"/>
                <a:sym typeface="Arial"/>
              </a:rPr>
              <a:t>Rule of 80!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9"/>
          <p:cNvSpPr txBox="1"/>
          <p:nvPr/>
        </p:nvSpPr>
        <p:spPr>
          <a:xfrm>
            <a:off x="3185914" y="5970612"/>
            <a:ext cx="1155065" cy="6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Arial"/>
              <a:buNone/>
            </a:pPr>
            <a:r>
              <a:rPr lang="en-US" sz="425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Age</a:t>
            </a:r>
            <a:endParaRPr sz="425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2" name="Google Shape;502;p19"/>
          <p:cNvSpPr txBox="1"/>
          <p:nvPr/>
        </p:nvSpPr>
        <p:spPr>
          <a:xfrm>
            <a:off x="7837197" y="5970611"/>
            <a:ext cx="4107179" cy="6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0"/>
              <a:buFont typeface="Arial"/>
              <a:buNone/>
            </a:pPr>
            <a:r>
              <a:rPr lang="en-US" sz="425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Yrs. Of Service</a:t>
            </a:r>
            <a:endParaRPr sz="425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3" name="Google Shape;503;p19"/>
          <p:cNvSpPr txBox="1"/>
          <p:nvPr/>
        </p:nvSpPr>
        <p:spPr>
          <a:xfrm>
            <a:off x="14707770" y="5787634"/>
            <a:ext cx="1421130" cy="12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50"/>
              <a:buFont typeface="Arial"/>
              <a:buNone/>
            </a:pPr>
            <a:r>
              <a:rPr lang="en-US" sz="8050" b="1" i="0" u="none" strike="noStrike" cap="none" dirty="0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80</a:t>
            </a:r>
            <a:endParaRPr sz="805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4" name="Google Shape;504;p19"/>
          <p:cNvSpPr txBox="1"/>
          <p:nvPr/>
        </p:nvSpPr>
        <p:spPr>
          <a:xfrm>
            <a:off x="1172022" y="2479481"/>
            <a:ext cx="10122535" cy="1556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100" rIns="0" bIns="0" anchor="t" anchorCtr="0">
            <a:spAutoFit/>
          </a:bodyPr>
          <a:lstStyle/>
          <a:p>
            <a:pPr marL="355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Rule of 80 is the qualifier, not the percentage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To be eligible for Normal-Age service retirement, you must meet one of the conditions within your tier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same is true for Early-Age Retirement Eligibility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54C75A37-BD03-3ECA-9F25-C687F29F164A}"/>
              </a:ext>
            </a:extLst>
          </p:cNvPr>
          <p:cNvSpPr/>
          <p:nvPr/>
        </p:nvSpPr>
        <p:spPr>
          <a:xfrm>
            <a:off x="0" y="8877300"/>
            <a:ext cx="18288000" cy="3263630"/>
          </a:xfrm>
          <a:custGeom>
            <a:avLst/>
            <a:gdLst/>
            <a:ahLst/>
            <a:cxnLst/>
            <a:rect l="l" t="t" r="r" b="b"/>
            <a:pathLst>
              <a:path w="5902272" h="812800">
                <a:moveTo>
                  <a:pt x="0" y="0"/>
                </a:moveTo>
                <a:lnTo>
                  <a:pt x="5902272" y="0"/>
                </a:lnTo>
                <a:lnTo>
                  <a:pt x="5902272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092947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1DE9692E-6C09-AC09-EB3B-8C4CDFB7B135}"/>
              </a:ext>
            </a:extLst>
          </p:cNvPr>
          <p:cNvSpPr/>
          <p:nvPr/>
        </p:nvSpPr>
        <p:spPr>
          <a:xfrm>
            <a:off x="13781708" y="902970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4805" y="1073952"/>
            <a:ext cx="6515100" cy="8229599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5"/>
          <p:cNvSpPr/>
          <p:nvPr/>
        </p:nvSpPr>
        <p:spPr>
          <a:xfrm>
            <a:off x="0" y="3"/>
            <a:ext cx="18275935" cy="285115"/>
          </a:xfrm>
          <a:custGeom>
            <a:avLst/>
            <a:gdLst/>
            <a:ahLst/>
            <a:cxnLst/>
            <a:rect l="l" t="t" r="r" b="b"/>
            <a:pathLst>
              <a:path w="18275935" h="285115" extrusionOk="0">
                <a:moveTo>
                  <a:pt x="0" y="0"/>
                </a:moveTo>
                <a:lnTo>
                  <a:pt x="18275497" y="0"/>
                </a:lnTo>
                <a:lnTo>
                  <a:pt x="18275497" y="284985"/>
                </a:lnTo>
                <a:lnTo>
                  <a:pt x="0" y="284985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5"/>
          <p:cNvSpPr/>
          <p:nvPr/>
        </p:nvSpPr>
        <p:spPr>
          <a:xfrm>
            <a:off x="1028700" y="6172203"/>
            <a:ext cx="7901940" cy="3086100"/>
          </a:xfrm>
          <a:custGeom>
            <a:avLst/>
            <a:gdLst/>
            <a:ahLst/>
            <a:cxnLst/>
            <a:rect l="l" t="t" r="r" b="b"/>
            <a:pathLst>
              <a:path w="7901940" h="3086100" extrusionOk="0">
                <a:moveTo>
                  <a:pt x="7415791" y="3086099"/>
                </a:moveTo>
                <a:lnTo>
                  <a:pt x="485766" y="3086099"/>
                </a:lnTo>
                <a:lnTo>
                  <a:pt x="437762" y="3083722"/>
                </a:lnTo>
                <a:lnTo>
                  <a:pt x="390562" y="3076679"/>
                </a:lnTo>
                <a:lnTo>
                  <a:pt x="344494" y="3065102"/>
                </a:lnTo>
                <a:lnTo>
                  <a:pt x="299877" y="3049122"/>
                </a:lnTo>
                <a:lnTo>
                  <a:pt x="257028" y="3028872"/>
                </a:lnTo>
                <a:lnTo>
                  <a:pt x="216266" y="3004484"/>
                </a:lnTo>
                <a:lnTo>
                  <a:pt x="177911" y="2976089"/>
                </a:lnTo>
                <a:lnTo>
                  <a:pt x="142280" y="2943820"/>
                </a:lnTo>
                <a:lnTo>
                  <a:pt x="110010" y="2908189"/>
                </a:lnTo>
                <a:lnTo>
                  <a:pt x="81615" y="2869833"/>
                </a:lnTo>
                <a:lnTo>
                  <a:pt x="57227" y="2829072"/>
                </a:lnTo>
                <a:lnTo>
                  <a:pt x="36977" y="2786223"/>
                </a:lnTo>
                <a:lnTo>
                  <a:pt x="20997" y="2741605"/>
                </a:lnTo>
                <a:lnTo>
                  <a:pt x="9420" y="2695537"/>
                </a:lnTo>
                <a:lnTo>
                  <a:pt x="2377" y="2648337"/>
                </a:lnTo>
                <a:lnTo>
                  <a:pt x="0" y="2600325"/>
                </a:lnTo>
                <a:lnTo>
                  <a:pt x="0" y="485775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7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5" y="0"/>
                </a:lnTo>
                <a:lnTo>
                  <a:pt x="7415782" y="0"/>
                </a:lnTo>
                <a:lnTo>
                  <a:pt x="7463795" y="2377"/>
                </a:lnTo>
                <a:lnTo>
                  <a:pt x="7510995" y="9420"/>
                </a:lnTo>
                <a:lnTo>
                  <a:pt x="7557062" y="20997"/>
                </a:lnTo>
                <a:lnTo>
                  <a:pt x="7601680" y="36977"/>
                </a:lnTo>
                <a:lnTo>
                  <a:pt x="7644529" y="57227"/>
                </a:lnTo>
                <a:lnTo>
                  <a:pt x="7685290" y="81615"/>
                </a:lnTo>
                <a:lnTo>
                  <a:pt x="7723646" y="110010"/>
                </a:lnTo>
                <a:lnTo>
                  <a:pt x="7759277" y="142280"/>
                </a:lnTo>
                <a:lnTo>
                  <a:pt x="7791547" y="177911"/>
                </a:lnTo>
                <a:lnTo>
                  <a:pt x="7819942" y="216266"/>
                </a:lnTo>
                <a:lnTo>
                  <a:pt x="7844330" y="257028"/>
                </a:lnTo>
                <a:lnTo>
                  <a:pt x="7864580" y="299876"/>
                </a:lnTo>
                <a:lnTo>
                  <a:pt x="7880560" y="344494"/>
                </a:lnTo>
                <a:lnTo>
                  <a:pt x="7892137" y="390562"/>
                </a:lnTo>
                <a:lnTo>
                  <a:pt x="7899180" y="437762"/>
                </a:lnTo>
                <a:lnTo>
                  <a:pt x="7901557" y="485775"/>
                </a:lnTo>
                <a:lnTo>
                  <a:pt x="7901557" y="2600325"/>
                </a:lnTo>
                <a:lnTo>
                  <a:pt x="7899180" y="2648337"/>
                </a:lnTo>
                <a:lnTo>
                  <a:pt x="7892137" y="2695537"/>
                </a:lnTo>
                <a:lnTo>
                  <a:pt x="7880560" y="2741605"/>
                </a:lnTo>
                <a:lnTo>
                  <a:pt x="7864580" y="2786223"/>
                </a:lnTo>
                <a:lnTo>
                  <a:pt x="7844330" y="2829072"/>
                </a:lnTo>
                <a:lnTo>
                  <a:pt x="7819942" y="2869833"/>
                </a:lnTo>
                <a:lnTo>
                  <a:pt x="7791547" y="2908189"/>
                </a:lnTo>
                <a:lnTo>
                  <a:pt x="7759277" y="2943820"/>
                </a:lnTo>
                <a:lnTo>
                  <a:pt x="7723646" y="2976089"/>
                </a:lnTo>
                <a:lnTo>
                  <a:pt x="7685290" y="3004484"/>
                </a:lnTo>
                <a:lnTo>
                  <a:pt x="7644529" y="3028872"/>
                </a:lnTo>
                <a:lnTo>
                  <a:pt x="7601680" y="3049122"/>
                </a:lnTo>
                <a:lnTo>
                  <a:pt x="7557062" y="3065102"/>
                </a:lnTo>
                <a:lnTo>
                  <a:pt x="7510995" y="3076679"/>
                </a:lnTo>
                <a:lnTo>
                  <a:pt x="7463795" y="3083722"/>
                </a:lnTo>
                <a:lnTo>
                  <a:pt x="7415791" y="308609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5"/>
          <p:cNvSpPr txBox="1">
            <a:spLocks noGrp="1"/>
          </p:cNvSpPr>
          <p:nvPr>
            <p:ph type="title"/>
          </p:nvPr>
        </p:nvSpPr>
        <p:spPr>
          <a:xfrm>
            <a:off x="1172022" y="962630"/>
            <a:ext cx="9184640" cy="2453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7475" rIns="0" bIns="0" anchor="t" anchorCtr="0">
            <a:spAutoFit/>
          </a:bodyPr>
          <a:lstStyle/>
          <a:p>
            <a:pPr marL="12700" marR="5080" lvl="0" indent="0" algn="l" rtl="0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Grandfathered or Non-Grandfathered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5"/>
          <p:cNvSpPr txBox="1"/>
          <p:nvPr/>
        </p:nvSpPr>
        <p:spPr>
          <a:xfrm>
            <a:off x="1177290" y="3609911"/>
            <a:ext cx="7753350" cy="1987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Individuals who were members and met one of the following conditions by August 31, 2005 are considered Grandfathered: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29944" marR="0" lvl="0" indent="-342900" algn="l" rtl="0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At least age 50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29944" marR="3058160" lvl="0" indent="-34290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At least 25 years of service; 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29944" marR="3058160" lvl="0" indent="-342900" algn="l" rtl="0">
              <a:lnSpc>
                <a:spcPct val="116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Met the rule of 70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5"/>
          <p:cNvSpPr txBox="1"/>
          <p:nvPr/>
        </p:nvSpPr>
        <p:spPr>
          <a:xfrm>
            <a:off x="1526545" y="6718620"/>
            <a:ext cx="6906259" cy="182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lang="en-US" sz="2850" b="1" i="0" u="none" strike="noStrike" cap="none">
                <a:solidFill>
                  <a:srgbClr val="0578D5"/>
                </a:solidFill>
                <a:latin typeface="Arial"/>
                <a:ea typeface="Arial"/>
                <a:cs typeface="Arial"/>
                <a:sym typeface="Arial"/>
              </a:rPr>
              <a:t>Grandfathered : </a:t>
            </a:r>
            <a:r>
              <a:rPr lang="en-US" sz="285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3 years average</a:t>
            </a:r>
            <a:endParaRPr sz="285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endParaRPr sz="31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>
                <a:srgbClr val="000000"/>
              </a:buClr>
              <a:buSzPts val="2950"/>
              <a:buFont typeface="Arial"/>
              <a:buNone/>
            </a:pPr>
            <a:endParaRPr sz="295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lang="en-US" sz="2850" b="1" i="0" u="none" strike="noStrike" cap="none">
                <a:solidFill>
                  <a:srgbClr val="0578D5"/>
                </a:solidFill>
                <a:latin typeface="Arial"/>
                <a:ea typeface="Arial"/>
                <a:cs typeface="Arial"/>
                <a:sym typeface="Arial"/>
              </a:rPr>
              <a:t>Non-Grandfathered : </a:t>
            </a:r>
            <a:r>
              <a:rPr lang="en-US" sz="285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5 years average</a:t>
            </a:r>
            <a:endParaRPr sz="285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5"/>
          <p:cNvSpPr/>
          <p:nvPr/>
        </p:nvSpPr>
        <p:spPr>
          <a:xfrm>
            <a:off x="1473761" y="7715253"/>
            <a:ext cx="7011034" cy="0"/>
          </a:xfrm>
          <a:custGeom>
            <a:avLst/>
            <a:gdLst/>
            <a:ahLst/>
            <a:cxnLst/>
            <a:rect l="l" t="t" r="r" b="b"/>
            <a:pathLst>
              <a:path w="7011034" h="120000" extrusionOk="0">
                <a:moveTo>
                  <a:pt x="0" y="0"/>
                </a:moveTo>
                <a:lnTo>
                  <a:pt x="7010540" y="0"/>
                </a:lnTo>
              </a:path>
            </a:pathLst>
          </a:custGeom>
          <a:noFill/>
          <a:ln w="190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104719" y="5945458"/>
            <a:ext cx="6533421" cy="892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944" i="1" dirty="0">
                <a:solidFill>
                  <a:srgbClr val="6B99A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*some employees must use 3-year average (dependent on your tier)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Texas Teacher Retirement System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351" y="1505236"/>
            <a:ext cx="11851671" cy="9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 i="1">
                <a:solidFill>
                  <a:srgbClr val="CD0505"/>
                </a:solidFill>
                <a:latin typeface="Gibson Italics"/>
                <a:ea typeface="Gibson Italics"/>
                <a:cs typeface="Gibson Italics"/>
                <a:sym typeface="Gibson Italics"/>
              </a:rPr>
              <a:t>Standard Annuity Retirement Formula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649861" y="3164689"/>
            <a:ext cx="8067899" cy="5193266"/>
            <a:chOff x="0" y="0"/>
            <a:chExt cx="1948756" cy="12544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8756" cy="1254404"/>
            </a:xfrm>
            <a:custGeom>
              <a:avLst/>
              <a:gdLst/>
              <a:ahLst/>
              <a:cxnLst/>
              <a:rect l="l" t="t" r="r" b="b"/>
              <a:pathLst>
                <a:path w="1948756" h="1254404">
                  <a:moveTo>
                    <a:pt x="85404" y="0"/>
                  </a:moveTo>
                  <a:lnTo>
                    <a:pt x="1863352" y="0"/>
                  </a:lnTo>
                  <a:cubicBezTo>
                    <a:pt x="1886002" y="0"/>
                    <a:pt x="1907725" y="8998"/>
                    <a:pt x="1923742" y="25014"/>
                  </a:cubicBezTo>
                  <a:cubicBezTo>
                    <a:pt x="1939758" y="41031"/>
                    <a:pt x="1948756" y="62753"/>
                    <a:pt x="1948756" y="85404"/>
                  </a:cubicBezTo>
                  <a:lnTo>
                    <a:pt x="1948756" y="1169000"/>
                  </a:lnTo>
                  <a:cubicBezTo>
                    <a:pt x="1948756" y="1191651"/>
                    <a:pt x="1939758" y="1213374"/>
                    <a:pt x="1923742" y="1229390"/>
                  </a:cubicBezTo>
                  <a:cubicBezTo>
                    <a:pt x="1907725" y="1245406"/>
                    <a:pt x="1886002" y="1254404"/>
                    <a:pt x="1863352" y="1254404"/>
                  </a:cubicBezTo>
                  <a:lnTo>
                    <a:pt x="85404" y="1254404"/>
                  </a:lnTo>
                  <a:cubicBezTo>
                    <a:pt x="62753" y="1254404"/>
                    <a:pt x="41031" y="1245406"/>
                    <a:pt x="25014" y="1229390"/>
                  </a:cubicBezTo>
                  <a:cubicBezTo>
                    <a:pt x="8998" y="1213374"/>
                    <a:pt x="0" y="1191651"/>
                    <a:pt x="0" y="1169000"/>
                  </a:cubicBezTo>
                  <a:lnTo>
                    <a:pt x="0" y="85404"/>
                  </a:lnTo>
                  <a:cubicBezTo>
                    <a:pt x="0" y="62753"/>
                    <a:pt x="8998" y="41031"/>
                    <a:pt x="25014" y="25014"/>
                  </a:cubicBezTo>
                  <a:cubicBezTo>
                    <a:pt x="41031" y="8998"/>
                    <a:pt x="62753" y="0"/>
                    <a:pt x="85404" y="0"/>
                  </a:cubicBezTo>
                  <a:close/>
                </a:path>
              </a:pathLst>
            </a:custGeom>
            <a:ln w="19050" cap="rnd">
              <a:solidFill>
                <a:srgbClr val="9ACCD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14300"/>
              <a:ext cx="1948756" cy="13687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6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649861" y="7115054"/>
            <a:ext cx="8067899" cy="0"/>
          </a:xfrm>
          <a:prstGeom prst="line">
            <a:avLst/>
          </a:prstGeom>
          <a:ln w="19050" cap="flat">
            <a:solidFill>
              <a:srgbClr val="9ACC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4184168" y="3618410"/>
            <a:ext cx="2726870" cy="544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1"/>
              </a:lnSpc>
            </a:pPr>
            <a:r>
              <a:rPr lang="en-US" sz="320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Years of Service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60959" y="4854111"/>
            <a:ext cx="3173288" cy="544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1"/>
              </a:lnSpc>
            </a:pPr>
            <a:r>
              <a:rPr lang="en-US" sz="320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State Factor: 2.3%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65174" y="6091237"/>
            <a:ext cx="6964858" cy="54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1"/>
              </a:lnSpc>
            </a:pPr>
            <a:r>
              <a:rPr lang="en-US" sz="3200" dirty="0">
                <a:solidFill>
                  <a:srgbClr val="000000"/>
                </a:solidFill>
                <a:latin typeface="Gibson"/>
                <a:ea typeface="Gibson"/>
                <a:cs typeface="Gibson"/>
                <a:sym typeface="Gibson"/>
              </a:rPr>
              <a:t>Average of five highest years income</a:t>
            </a:r>
            <a:r>
              <a:rPr lang="en-US" sz="3200" dirty="0">
                <a:solidFill>
                  <a:srgbClr val="6B99A5"/>
                </a:solidFill>
                <a:latin typeface="Gibson"/>
                <a:ea typeface="Gibson"/>
                <a:cs typeface="Gibson"/>
                <a:sym typeface="Gibson"/>
              </a:rPr>
              <a:t>*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11010" y="7391112"/>
            <a:ext cx="4673186" cy="54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1"/>
              </a:lnSpc>
            </a:pPr>
            <a:r>
              <a:rPr lang="en-US" sz="3200" b="1">
                <a:solidFill>
                  <a:srgbClr val="000000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Maximum Annual Benefit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15494" y="4236260"/>
            <a:ext cx="264219" cy="54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1"/>
              </a:lnSpc>
            </a:pPr>
            <a:r>
              <a:rPr lang="en-US" sz="3200">
                <a:solidFill>
                  <a:srgbClr val="333333"/>
                </a:solidFill>
                <a:latin typeface="Gibson Light"/>
                <a:ea typeface="Gibson Light"/>
                <a:cs typeface="Gibson Light"/>
                <a:sym typeface="Gibson Light"/>
              </a:rPr>
              <a:t>X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415494" y="5477047"/>
            <a:ext cx="264219" cy="54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1"/>
              </a:lnSpc>
            </a:pPr>
            <a:r>
              <a:rPr lang="en-US" sz="3200">
                <a:solidFill>
                  <a:srgbClr val="333333"/>
                </a:solidFill>
                <a:latin typeface="Gibson Light"/>
                <a:ea typeface="Gibson Light"/>
                <a:cs typeface="Gibson Light"/>
                <a:sym typeface="Gibson Light"/>
              </a:rPr>
              <a:t>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2251" y="9054830"/>
            <a:ext cx="22410189" cy="3086100"/>
            <a:chOff x="0" y="0"/>
            <a:chExt cx="590227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02272" cy="812800"/>
            </a:xfrm>
            <a:custGeom>
              <a:avLst/>
              <a:gdLst/>
              <a:ahLst/>
              <a:cxnLst/>
              <a:rect l="l" t="t" r="r" b="b"/>
              <a:pathLst>
                <a:path w="5902272" h="812800">
                  <a:moveTo>
                    <a:pt x="0" y="0"/>
                  </a:moveTo>
                  <a:lnTo>
                    <a:pt x="5902272" y="0"/>
                  </a:lnTo>
                  <a:lnTo>
                    <a:pt x="59022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929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902272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8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395837" y="9131030"/>
            <a:ext cx="3265921" cy="908036"/>
          </a:xfrm>
          <a:custGeom>
            <a:avLst/>
            <a:gdLst/>
            <a:ahLst/>
            <a:cxnLst/>
            <a:rect l="l" t="t" r="r" b="b"/>
            <a:pathLst>
              <a:path w="3265921" h="908036">
                <a:moveTo>
                  <a:pt x="0" y="0"/>
                </a:moveTo>
                <a:lnTo>
                  <a:pt x="3265921" y="0"/>
                </a:lnTo>
                <a:lnTo>
                  <a:pt x="3265921" y="908036"/>
                </a:lnTo>
                <a:lnTo>
                  <a:pt x="0" y="90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9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534117" y="7059337"/>
            <a:ext cx="9219765" cy="60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999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Available Retirement Income:  $34,500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4351" y="491163"/>
            <a:ext cx="15153372" cy="1084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24"/>
              </a:lnSpc>
            </a:pPr>
            <a:r>
              <a:rPr lang="en-US" sz="7200" b="1">
                <a:solidFill>
                  <a:srgbClr val="092947"/>
                </a:solidFill>
                <a:latin typeface="Gibson Semi-Bold"/>
                <a:ea typeface="Gibson Semi-Bold"/>
                <a:cs typeface="Gibson Semi-Bold"/>
                <a:sym typeface="Gibson Semi-Bold"/>
              </a:rPr>
              <a:t>Retirement Gap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804748" y="2298865"/>
            <a:ext cx="12678504" cy="4036572"/>
            <a:chOff x="0" y="0"/>
            <a:chExt cx="16904672" cy="5382096"/>
          </a:xfrm>
        </p:grpSpPr>
        <p:grpSp>
          <p:nvGrpSpPr>
            <p:cNvPr id="9" name="Group 9"/>
            <p:cNvGrpSpPr/>
            <p:nvPr/>
          </p:nvGrpSpPr>
          <p:grpSpPr>
            <a:xfrm>
              <a:off x="441105" y="0"/>
              <a:ext cx="7363450" cy="5382096"/>
              <a:chOff x="0" y="0"/>
              <a:chExt cx="1792486" cy="131016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92486" cy="1310165"/>
              </a:xfrm>
              <a:custGeom>
                <a:avLst/>
                <a:gdLst/>
                <a:ahLst/>
                <a:cxnLst/>
                <a:rect l="l" t="t" r="r" b="b"/>
                <a:pathLst>
                  <a:path w="1792486" h="1310165">
                    <a:moveTo>
                      <a:pt x="124766" y="0"/>
                    </a:moveTo>
                    <a:lnTo>
                      <a:pt x="1667720" y="0"/>
                    </a:lnTo>
                    <a:cubicBezTo>
                      <a:pt x="1736627" y="0"/>
                      <a:pt x="1792486" y="55860"/>
                      <a:pt x="1792486" y="124766"/>
                    </a:cubicBezTo>
                    <a:lnTo>
                      <a:pt x="1792486" y="1185399"/>
                    </a:lnTo>
                    <a:cubicBezTo>
                      <a:pt x="1792486" y="1254305"/>
                      <a:pt x="1736627" y="1310165"/>
                      <a:pt x="1667720" y="1310165"/>
                    </a:cubicBezTo>
                    <a:lnTo>
                      <a:pt x="124766" y="1310165"/>
                    </a:lnTo>
                    <a:cubicBezTo>
                      <a:pt x="55860" y="1310165"/>
                      <a:pt x="0" y="1254305"/>
                      <a:pt x="0" y="1185399"/>
                    </a:cubicBezTo>
                    <a:lnTo>
                      <a:pt x="0" y="124766"/>
                    </a:lnTo>
                    <a:cubicBezTo>
                      <a:pt x="0" y="55860"/>
                      <a:pt x="55860" y="0"/>
                      <a:pt x="124766" y="0"/>
                    </a:cubicBezTo>
                    <a:close/>
                  </a:path>
                </a:pathLst>
              </a:custGeom>
              <a:ln w="19050" cap="rnd">
                <a:solidFill>
                  <a:srgbClr val="9ACCD8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14300"/>
                <a:ext cx="1792486" cy="1424465"/>
              </a:xfrm>
              <a:prstGeom prst="rect">
                <a:avLst/>
              </a:prstGeom>
            </p:spPr>
            <p:txBody>
              <a:bodyPr lIns="41222" tIns="41222" rIns="41222" bIns="41222" rtlCol="0" anchor="ctr"/>
              <a:lstStyle/>
              <a:p>
                <a:pPr algn="ctr">
                  <a:lnSpc>
                    <a:spcPts val="3626"/>
                  </a:lnSpc>
                </a:pPr>
                <a:endParaRPr/>
              </a:p>
            </p:txBody>
          </p:sp>
        </p:grpSp>
        <p:sp>
          <p:nvSpPr>
            <p:cNvPr id="12" name="AutoShape 12"/>
            <p:cNvSpPr/>
            <p:nvPr/>
          </p:nvSpPr>
          <p:spPr>
            <a:xfrm>
              <a:off x="441105" y="3798875"/>
              <a:ext cx="7363450" cy="0"/>
            </a:xfrm>
            <a:prstGeom prst="line">
              <a:avLst/>
            </a:prstGeom>
            <a:ln w="25400" cap="flat">
              <a:solidFill>
                <a:srgbClr val="9ACCD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869683" y="471584"/>
              <a:ext cx="3582338" cy="920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99"/>
                </a:lnSpc>
              </a:pPr>
              <a:r>
                <a:rPr lang="en-US" sz="2499">
                  <a:solidFill>
                    <a:srgbClr val="000000"/>
                  </a:solidFill>
                  <a:latin typeface="Gibson"/>
                  <a:ea typeface="Gibson"/>
                  <a:cs typeface="Gibson"/>
                  <a:sym typeface="Gibson"/>
                </a:rPr>
                <a:t>Total Years of Service Credit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11599" y="4034524"/>
              <a:ext cx="2537105" cy="1126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000"/>
                </a:lnSpc>
              </a:pPr>
              <a:r>
                <a:rPr lang="en-US" sz="5000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69%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393918" y="1627999"/>
              <a:ext cx="337253" cy="674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89"/>
                </a:lnSpc>
              </a:pPr>
              <a:r>
                <a:rPr lang="en-US" sz="3064">
                  <a:solidFill>
                    <a:srgbClr val="333333"/>
                  </a:solidFill>
                  <a:latin typeface="Gibson Light"/>
                  <a:ea typeface="Gibson Light"/>
                  <a:cs typeface="Gibson Light"/>
                  <a:sym typeface="Gibson Light"/>
                </a:rPr>
                <a:t>X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65626" y="296029"/>
              <a:ext cx="2083079" cy="1216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761"/>
                </a:lnSpc>
              </a:pPr>
              <a:r>
                <a:rPr lang="en-US" sz="5543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30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429179"/>
              <a:ext cx="3148705" cy="1126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000"/>
                </a:lnSpc>
              </a:pPr>
              <a:r>
                <a:rPr lang="en-US" sz="5000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2.3%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869683" y="2752040"/>
              <a:ext cx="3148705" cy="5351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34"/>
                </a:lnSpc>
              </a:pPr>
              <a:r>
                <a:rPr lang="en-US" sz="2382">
                  <a:solidFill>
                    <a:srgbClr val="000000"/>
                  </a:solidFill>
                  <a:latin typeface="Gibson"/>
                  <a:ea typeface="Gibson"/>
                  <a:cs typeface="Gibson"/>
                  <a:sym typeface="Gibson"/>
                </a:rPr>
                <a:t>State Factor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869683" y="4358528"/>
              <a:ext cx="3148705" cy="5351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34"/>
                </a:lnSpc>
              </a:pPr>
              <a:r>
                <a:rPr lang="en-US" sz="2382">
                  <a:solidFill>
                    <a:srgbClr val="000000"/>
                  </a:solidFill>
                  <a:latin typeface="Gibson"/>
                  <a:ea typeface="Gibson"/>
                  <a:cs typeface="Gibson"/>
                  <a:sym typeface="Gibson"/>
                </a:rPr>
                <a:t>Total %</a:t>
              </a: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8079275" y="0"/>
              <a:ext cx="8825397" cy="5382096"/>
              <a:chOff x="0" y="0"/>
              <a:chExt cx="2148368" cy="131016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148368" cy="1310165"/>
              </a:xfrm>
              <a:custGeom>
                <a:avLst/>
                <a:gdLst/>
                <a:ahLst/>
                <a:cxnLst/>
                <a:rect l="l" t="t" r="r" b="b"/>
                <a:pathLst>
                  <a:path w="2148368" h="1310165">
                    <a:moveTo>
                      <a:pt x="104098" y="0"/>
                    </a:moveTo>
                    <a:lnTo>
                      <a:pt x="2044270" y="0"/>
                    </a:lnTo>
                    <a:cubicBezTo>
                      <a:pt x="2071879" y="0"/>
                      <a:pt x="2098356" y="10967"/>
                      <a:pt x="2117879" y="30490"/>
                    </a:cubicBezTo>
                    <a:cubicBezTo>
                      <a:pt x="2137401" y="50012"/>
                      <a:pt x="2148368" y="76490"/>
                      <a:pt x="2148368" y="104098"/>
                    </a:cubicBezTo>
                    <a:lnTo>
                      <a:pt x="2148368" y="1206066"/>
                    </a:lnTo>
                    <a:cubicBezTo>
                      <a:pt x="2148368" y="1263558"/>
                      <a:pt x="2101762" y="1310165"/>
                      <a:pt x="2044270" y="1310165"/>
                    </a:cubicBezTo>
                    <a:lnTo>
                      <a:pt x="104098" y="1310165"/>
                    </a:lnTo>
                    <a:cubicBezTo>
                      <a:pt x="46606" y="1310165"/>
                      <a:pt x="0" y="1263558"/>
                      <a:pt x="0" y="1206066"/>
                    </a:cubicBezTo>
                    <a:lnTo>
                      <a:pt x="0" y="104098"/>
                    </a:lnTo>
                    <a:cubicBezTo>
                      <a:pt x="0" y="76490"/>
                      <a:pt x="10967" y="50012"/>
                      <a:pt x="30490" y="30490"/>
                    </a:cubicBezTo>
                    <a:cubicBezTo>
                      <a:pt x="50012" y="10967"/>
                      <a:pt x="76490" y="0"/>
                      <a:pt x="104098" y="0"/>
                    </a:cubicBezTo>
                    <a:close/>
                  </a:path>
                </a:pathLst>
              </a:custGeom>
              <a:ln w="19050" cap="rnd">
                <a:solidFill>
                  <a:srgbClr val="9ACCD8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114300"/>
                <a:ext cx="2148368" cy="1424465"/>
              </a:xfrm>
              <a:prstGeom prst="rect">
                <a:avLst/>
              </a:prstGeom>
            </p:spPr>
            <p:txBody>
              <a:bodyPr lIns="41222" tIns="41222" rIns="41222" bIns="41222" rtlCol="0" anchor="ctr"/>
              <a:lstStyle/>
              <a:p>
                <a:pPr algn="ctr">
                  <a:lnSpc>
                    <a:spcPts val="3626"/>
                  </a:lnSpc>
                </a:pPr>
                <a:endParaRPr/>
              </a:p>
            </p:txBody>
          </p:sp>
        </p:grpSp>
        <p:sp>
          <p:nvSpPr>
            <p:cNvPr id="23" name="AutoShape 23"/>
            <p:cNvSpPr/>
            <p:nvPr/>
          </p:nvSpPr>
          <p:spPr>
            <a:xfrm flipV="1">
              <a:off x="8079275" y="3798875"/>
              <a:ext cx="8825397" cy="0"/>
            </a:xfrm>
            <a:prstGeom prst="line">
              <a:avLst/>
            </a:prstGeom>
            <a:ln w="25400" cap="flat">
              <a:solidFill>
                <a:srgbClr val="9ACCD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3322334" y="692609"/>
              <a:ext cx="3582338" cy="476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99"/>
                </a:lnSpc>
              </a:pPr>
              <a:r>
                <a:rPr lang="en-US" sz="2499">
                  <a:solidFill>
                    <a:srgbClr val="000000"/>
                  </a:solidFill>
                  <a:latin typeface="Gibson"/>
                  <a:ea typeface="Gibson"/>
                  <a:cs typeface="Gibson"/>
                  <a:sym typeface="Gibson"/>
                </a:rPr>
                <a:t>Average salary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48514" y="4034524"/>
              <a:ext cx="3649920" cy="1126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000"/>
                </a:lnSpc>
              </a:pPr>
              <a:r>
                <a:rPr lang="en-US" sz="5000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$34,500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0618248" y="1627999"/>
              <a:ext cx="337253" cy="674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89"/>
                </a:lnSpc>
              </a:pPr>
              <a:r>
                <a:rPr lang="en-US" sz="3064">
                  <a:solidFill>
                    <a:srgbClr val="333333"/>
                  </a:solidFill>
                  <a:latin typeface="Gibson Light"/>
                  <a:ea typeface="Gibson Light"/>
                  <a:cs typeface="Gibson Light"/>
                  <a:sym typeface="Gibson Light"/>
                </a:rPr>
                <a:t>X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703796" y="296029"/>
              <a:ext cx="3894638" cy="1216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761"/>
                </a:lnSpc>
              </a:pPr>
              <a:r>
                <a:rPr lang="en-US" sz="5543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$50,000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449729" y="2411312"/>
              <a:ext cx="3148705" cy="1126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000"/>
                </a:lnSpc>
              </a:pPr>
              <a:r>
                <a:rPr lang="en-US" sz="5000" b="1">
                  <a:solidFill>
                    <a:srgbClr val="BF2026"/>
                  </a:solidFill>
                  <a:latin typeface="Gibson Semi-Bold"/>
                  <a:ea typeface="Gibson Semi-Bold"/>
                  <a:cs typeface="Gibson Semi-Bold"/>
                  <a:sym typeface="Gibson Semi-Bold"/>
                </a:rPr>
                <a:t>69%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3322334" y="2752040"/>
              <a:ext cx="3148705" cy="5351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34"/>
                </a:lnSpc>
              </a:pPr>
              <a:r>
                <a:rPr lang="en-US" sz="2382">
                  <a:solidFill>
                    <a:srgbClr val="000000"/>
                  </a:solidFill>
                  <a:latin typeface="Gibson"/>
                  <a:ea typeface="Gibson"/>
                  <a:cs typeface="Gibson"/>
                  <a:sym typeface="Gibson"/>
                </a:rPr>
                <a:t>Total %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3322334" y="4358528"/>
              <a:ext cx="3148705" cy="5351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34"/>
                </a:lnSpc>
              </a:pPr>
              <a:r>
                <a:rPr lang="en-US" sz="2382">
                  <a:solidFill>
                    <a:srgbClr val="000000"/>
                  </a:solidFill>
                  <a:latin typeface="Gibson"/>
                  <a:ea typeface="Gibson"/>
                  <a:cs typeface="Gibson"/>
                  <a:sym typeface="Gibson"/>
                </a:rPr>
                <a:t>Maximum Benefit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8000725" y="8057083"/>
            <a:ext cx="8946137" cy="60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999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rPr>
              <a:t>Pre Retirement Monthly Salary = $4,167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41138" y="8057083"/>
            <a:ext cx="5910873" cy="60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999">
                <a:solidFill>
                  <a:srgbClr val="092947"/>
                </a:solidFill>
                <a:latin typeface="Gibson"/>
                <a:ea typeface="Gibson"/>
                <a:cs typeface="Gibson"/>
                <a:sym typeface="Gibson"/>
              </a:rPr>
              <a:t>Monthly Pension = $2,875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1325</Words>
  <Application>Microsoft Office PowerPoint</Application>
  <PresentationFormat>Custom</PresentationFormat>
  <Paragraphs>228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Montserrat</vt:lpstr>
      <vt:lpstr>Gibson Light</vt:lpstr>
      <vt:lpstr>Montserrat Medium</vt:lpstr>
      <vt:lpstr>Times New Roman</vt:lpstr>
      <vt:lpstr>Gibson Italics</vt:lpstr>
      <vt:lpstr>Gibson Semi-Bold</vt:lpstr>
      <vt:lpstr>Arial</vt:lpstr>
      <vt:lpstr>Calibri</vt:lpstr>
      <vt:lpstr>Gibson</vt:lpstr>
      <vt:lpstr>Aptos</vt:lpstr>
      <vt:lpstr>Office Theme</vt:lpstr>
      <vt:lpstr>PowerPoint Presentation</vt:lpstr>
      <vt:lpstr>PowerPoint Presentation</vt:lpstr>
      <vt:lpstr>PowerPoint Presentation</vt:lpstr>
      <vt:lpstr>Texas Teacher Retirement System</vt:lpstr>
      <vt:lpstr>PowerPoint Presentation</vt:lpstr>
      <vt:lpstr>Rule of 80!</vt:lpstr>
      <vt:lpstr>Grandfathered or Non-Grandfathered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Granbury ISD 2026 Financial Awareness</dc:title>
  <dc:creator>Sarah Tallant</dc:creator>
  <cp:lastModifiedBy>Sarah Tallant</cp:lastModifiedBy>
  <cp:revision>2</cp:revision>
  <dcterms:created xsi:type="dcterms:W3CDTF">2006-08-16T00:00:00Z</dcterms:created>
  <dcterms:modified xsi:type="dcterms:W3CDTF">2026-08-04T12:40:19Z</dcterms:modified>
  <dc:identifier>DAHRVDJQ2rU</dc:identifier>
</cp:coreProperties>
</file>