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FB460-50E1-661F-F774-C0B4826C9DD2}" v="13" dt="2020-02-04T20:27:46.04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39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Guire, Katie" userId="S::katie.mcguire@metlife.com::8e64a4f2-4fc2-4eba-9d1f-671bc6a62da3" providerId="AD" clId="Web-{D40FB460-50E1-661F-F774-C0B4826C9DD2}"/>
    <pc:docChg chg="modSld">
      <pc:chgData name="McGuire, Katie" userId="S::katie.mcguire@metlife.com::8e64a4f2-4fc2-4eba-9d1f-671bc6a62da3" providerId="AD" clId="Web-{D40FB460-50E1-661F-F774-C0B4826C9DD2}" dt="2020-02-04T20:27:46.041" v="12" actId="14100"/>
      <pc:docMkLst>
        <pc:docMk/>
      </pc:docMkLst>
      <pc:sldChg chg="modSp">
        <pc:chgData name="McGuire, Katie" userId="S::katie.mcguire@metlife.com::8e64a4f2-4fc2-4eba-9d1f-671bc6a62da3" providerId="AD" clId="Web-{D40FB460-50E1-661F-F774-C0B4826C9DD2}" dt="2020-02-04T20:27:46.041" v="12" actId="14100"/>
        <pc:sldMkLst>
          <pc:docMk/>
          <pc:sldMk cId="0" sldId="257"/>
        </pc:sldMkLst>
        <pc:spChg chg="mod">
          <ac:chgData name="McGuire, Katie" userId="S::katie.mcguire@metlife.com::8e64a4f2-4fc2-4eba-9d1f-671bc6a62da3" providerId="AD" clId="Web-{D40FB460-50E1-661F-F774-C0B4826C9DD2}" dt="2020-02-04T20:27:46.041" v="12" actId="14100"/>
          <ac:spMkLst>
            <pc:docMk/>
            <pc:sldMk cId="0" sldId="257"/>
            <ac:spMk id="13" creationId="{00000000-0000-0000-0000-000000000000}"/>
          </ac:spMkLst>
        </pc:spChg>
      </pc:sldChg>
    </pc:docChg>
  </pc:docChgLst>
  <pc:docChgLst>
    <pc:chgData name="McGuire, Katie" userId="8e64a4f2-4fc2-4eba-9d1f-671bc6a62da3" providerId="ADAL" clId="{B7B95126-BF5D-49DB-9EF5-F1BC5E8FA960}"/>
    <pc:docChg chg="modSld">
      <pc:chgData name="McGuire, Katie" userId="8e64a4f2-4fc2-4eba-9d1f-671bc6a62da3" providerId="ADAL" clId="{B7B95126-BF5D-49DB-9EF5-F1BC5E8FA960}" dt="2020-02-04T20:28:23.962" v="1" actId="20577"/>
      <pc:docMkLst>
        <pc:docMk/>
      </pc:docMkLst>
      <pc:sldChg chg="modSp">
        <pc:chgData name="McGuire, Katie" userId="8e64a4f2-4fc2-4eba-9d1f-671bc6a62da3" providerId="ADAL" clId="{B7B95126-BF5D-49DB-9EF5-F1BC5E8FA960}" dt="2020-02-04T20:28:23.962" v="1" actId="20577"/>
        <pc:sldMkLst>
          <pc:docMk/>
          <pc:sldMk cId="0" sldId="257"/>
        </pc:sldMkLst>
        <pc:spChg chg="mod">
          <ac:chgData name="McGuire, Katie" userId="8e64a4f2-4fc2-4eba-9d1f-671bc6a62da3" providerId="ADAL" clId="{B7B95126-BF5D-49DB-9EF5-F1BC5E8FA960}" dt="2020-02-04T20:28:23.962" v="1" actId="20577"/>
          <ac:spMkLst>
            <pc:docMk/>
            <pc:sldMk cId="0" sldId="257"/>
            <ac:spMk id="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95674-1085-4BF1-9788-8314DF7222C8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BB3BB-30B6-4801-AE69-C57A66582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31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DBB3BB-30B6-4801-AE69-C57A66582B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06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mybenefits.metlife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28761" y="547687"/>
            <a:ext cx="0" cy="295275"/>
          </a:xfrm>
          <a:custGeom>
            <a:avLst/>
            <a:gdLst/>
            <a:ahLst/>
            <a:cxnLst/>
            <a:rect l="l" t="t" r="r" b="b"/>
            <a:pathLst>
              <a:path h="295275">
                <a:moveTo>
                  <a:pt x="0" y="0"/>
                </a:moveTo>
                <a:lnTo>
                  <a:pt x="0" y="295275"/>
                </a:lnTo>
              </a:path>
            </a:pathLst>
          </a:custGeom>
          <a:ln w="15875">
            <a:solidFill>
              <a:srgbClr val="009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8704" y="9491781"/>
            <a:ext cx="1542916" cy="1407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3147" y="595073"/>
            <a:ext cx="951230" cy="204470"/>
          </a:xfrm>
          <a:custGeom>
            <a:avLst/>
            <a:gdLst/>
            <a:ahLst/>
            <a:cxnLst/>
            <a:rect l="l" t="t" r="r" b="b"/>
            <a:pathLst>
              <a:path w="951230" h="204470">
                <a:moveTo>
                  <a:pt x="883577" y="58216"/>
                </a:moveTo>
                <a:lnTo>
                  <a:pt x="841813" y="71135"/>
                </a:lnTo>
                <a:lnTo>
                  <a:pt x="817943" y="103187"/>
                </a:lnTo>
                <a:lnTo>
                  <a:pt x="813142" y="130695"/>
                </a:lnTo>
                <a:lnTo>
                  <a:pt x="813460" y="138675"/>
                </a:lnTo>
                <a:lnTo>
                  <a:pt x="828490" y="178621"/>
                </a:lnTo>
                <a:lnTo>
                  <a:pt x="864006" y="201018"/>
                </a:lnTo>
                <a:lnTo>
                  <a:pt x="888238" y="204050"/>
                </a:lnTo>
                <a:lnTo>
                  <a:pt x="896962" y="204050"/>
                </a:lnTo>
                <a:lnTo>
                  <a:pt x="934085" y="193763"/>
                </a:lnTo>
                <a:lnTo>
                  <a:pt x="944321" y="187121"/>
                </a:lnTo>
                <a:lnTo>
                  <a:pt x="946645" y="185521"/>
                </a:lnTo>
                <a:lnTo>
                  <a:pt x="948194" y="184543"/>
                </a:lnTo>
                <a:lnTo>
                  <a:pt x="939514" y="171157"/>
                </a:lnTo>
                <a:lnTo>
                  <a:pt x="889698" y="171157"/>
                </a:lnTo>
                <a:lnTo>
                  <a:pt x="881840" y="170638"/>
                </a:lnTo>
                <a:lnTo>
                  <a:pt x="853884" y="143510"/>
                </a:lnTo>
                <a:lnTo>
                  <a:pt x="951103" y="143510"/>
                </a:lnTo>
                <a:lnTo>
                  <a:pt x="951103" y="136525"/>
                </a:lnTo>
                <a:lnTo>
                  <a:pt x="950831" y="128107"/>
                </a:lnTo>
                <a:lnTo>
                  <a:pt x="950015" y="120037"/>
                </a:lnTo>
                <a:lnTo>
                  <a:pt x="949431" y="116725"/>
                </a:lnTo>
                <a:lnTo>
                  <a:pt x="853884" y="116725"/>
                </a:lnTo>
                <a:lnTo>
                  <a:pt x="853884" y="113817"/>
                </a:lnTo>
                <a:lnTo>
                  <a:pt x="854506" y="110858"/>
                </a:lnTo>
                <a:lnTo>
                  <a:pt x="855789" y="107848"/>
                </a:lnTo>
                <a:lnTo>
                  <a:pt x="857034" y="104838"/>
                </a:lnTo>
                <a:lnTo>
                  <a:pt x="858875" y="102069"/>
                </a:lnTo>
                <a:lnTo>
                  <a:pt x="861313" y="99555"/>
                </a:lnTo>
                <a:lnTo>
                  <a:pt x="863727" y="97028"/>
                </a:lnTo>
                <a:lnTo>
                  <a:pt x="866800" y="94945"/>
                </a:lnTo>
                <a:lnTo>
                  <a:pt x="874166" y="91643"/>
                </a:lnTo>
                <a:lnTo>
                  <a:pt x="878433" y="90817"/>
                </a:lnTo>
                <a:lnTo>
                  <a:pt x="940891" y="90817"/>
                </a:lnTo>
                <a:lnTo>
                  <a:pt x="937818" y="85618"/>
                </a:lnTo>
                <a:lnTo>
                  <a:pt x="906172" y="61495"/>
                </a:lnTo>
                <a:lnTo>
                  <a:pt x="891618" y="58581"/>
                </a:lnTo>
                <a:lnTo>
                  <a:pt x="883577" y="58216"/>
                </a:lnTo>
                <a:close/>
              </a:path>
              <a:path w="951230" h="204470">
                <a:moveTo>
                  <a:pt x="772617" y="95770"/>
                </a:moveTo>
                <a:lnTo>
                  <a:pt x="730999" y="95770"/>
                </a:lnTo>
                <a:lnTo>
                  <a:pt x="730999" y="199390"/>
                </a:lnTo>
                <a:lnTo>
                  <a:pt x="772617" y="199390"/>
                </a:lnTo>
                <a:lnTo>
                  <a:pt x="772617" y="95770"/>
                </a:lnTo>
                <a:close/>
              </a:path>
              <a:path w="951230" h="204470">
                <a:moveTo>
                  <a:pt x="931024" y="158064"/>
                </a:moveTo>
                <a:lnTo>
                  <a:pt x="889698" y="171157"/>
                </a:lnTo>
                <a:lnTo>
                  <a:pt x="939514" y="171157"/>
                </a:lnTo>
                <a:lnTo>
                  <a:pt x="931024" y="158064"/>
                </a:lnTo>
                <a:close/>
              </a:path>
              <a:path w="951230" h="204470">
                <a:moveTo>
                  <a:pt x="940891" y="90817"/>
                </a:moveTo>
                <a:lnTo>
                  <a:pt x="888136" y="90817"/>
                </a:lnTo>
                <a:lnTo>
                  <a:pt x="892302" y="91643"/>
                </a:lnTo>
                <a:lnTo>
                  <a:pt x="899299" y="94945"/>
                </a:lnTo>
                <a:lnTo>
                  <a:pt x="911517" y="113817"/>
                </a:lnTo>
                <a:lnTo>
                  <a:pt x="911517" y="116725"/>
                </a:lnTo>
                <a:lnTo>
                  <a:pt x="949431" y="116725"/>
                </a:lnTo>
                <a:lnTo>
                  <a:pt x="948654" y="112314"/>
                </a:lnTo>
                <a:lnTo>
                  <a:pt x="946711" y="104838"/>
                </a:lnTo>
                <a:lnTo>
                  <a:pt x="944299" y="97986"/>
                </a:lnTo>
                <a:lnTo>
                  <a:pt x="941322" y="91546"/>
                </a:lnTo>
                <a:lnTo>
                  <a:pt x="940891" y="90817"/>
                </a:lnTo>
                <a:close/>
              </a:path>
              <a:path w="951230" h="204470">
                <a:moveTo>
                  <a:pt x="804938" y="62877"/>
                </a:moveTo>
                <a:lnTo>
                  <a:pt x="708875" y="62877"/>
                </a:lnTo>
                <a:lnTo>
                  <a:pt x="708875" y="95770"/>
                </a:lnTo>
                <a:lnTo>
                  <a:pt x="804938" y="95770"/>
                </a:lnTo>
                <a:lnTo>
                  <a:pt x="804938" y="62877"/>
                </a:lnTo>
                <a:close/>
              </a:path>
              <a:path w="951230" h="204470">
                <a:moveTo>
                  <a:pt x="794258" y="0"/>
                </a:moveTo>
                <a:lnTo>
                  <a:pt x="779907" y="0"/>
                </a:lnTo>
                <a:lnTo>
                  <a:pt x="773061" y="1117"/>
                </a:lnTo>
                <a:lnTo>
                  <a:pt x="739000" y="23876"/>
                </a:lnTo>
                <a:lnTo>
                  <a:pt x="730999" y="55892"/>
                </a:lnTo>
                <a:lnTo>
                  <a:pt x="730999" y="62877"/>
                </a:lnTo>
                <a:lnTo>
                  <a:pt x="772617" y="62877"/>
                </a:lnTo>
                <a:lnTo>
                  <a:pt x="772617" y="48514"/>
                </a:lnTo>
                <a:lnTo>
                  <a:pt x="774369" y="43281"/>
                </a:lnTo>
                <a:lnTo>
                  <a:pt x="781354" y="35902"/>
                </a:lnTo>
                <a:lnTo>
                  <a:pt x="786015" y="34061"/>
                </a:lnTo>
                <a:lnTo>
                  <a:pt x="816701" y="34061"/>
                </a:lnTo>
                <a:lnTo>
                  <a:pt x="829970" y="14262"/>
                </a:lnTo>
                <a:lnTo>
                  <a:pt x="823760" y="9029"/>
                </a:lnTo>
                <a:lnTo>
                  <a:pt x="816863" y="5346"/>
                </a:lnTo>
                <a:lnTo>
                  <a:pt x="801725" y="1066"/>
                </a:lnTo>
                <a:lnTo>
                  <a:pt x="794258" y="0"/>
                </a:lnTo>
                <a:close/>
              </a:path>
              <a:path w="951230" h="204470">
                <a:moveTo>
                  <a:pt x="816701" y="34061"/>
                </a:moveTo>
                <a:lnTo>
                  <a:pt x="795515" y="34061"/>
                </a:lnTo>
                <a:lnTo>
                  <a:pt x="799109" y="34645"/>
                </a:lnTo>
                <a:lnTo>
                  <a:pt x="806094" y="36969"/>
                </a:lnTo>
                <a:lnTo>
                  <a:pt x="809307" y="38620"/>
                </a:lnTo>
                <a:lnTo>
                  <a:pt x="812215" y="40754"/>
                </a:lnTo>
                <a:lnTo>
                  <a:pt x="816701" y="34061"/>
                </a:lnTo>
                <a:close/>
              </a:path>
              <a:path w="951230" h="204470">
                <a:moveTo>
                  <a:pt x="430999" y="95770"/>
                </a:moveTo>
                <a:lnTo>
                  <a:pt x="389089" y="95770"/>
                </a:lnTo>
                <a:lnTo>
                  <a:pt x="389132" y="156210"/>
                </a:lnTo>
                <a:lnTo>
                  <a:pt x="404507" y="193421"/>
                </a:lnTo>
                <a:lnTo>
                  <a:pt x="431190" y="204343"/>
                </a:lnTo>
                <a:lnTo>
                  <a:pt x="440893" y="204343"/>
                </a:lnTo>
                <a:lnTo>
                  <a:pt x="452321" y="203359"/>
                </a:lnTo>
                <a:lnTo>
                  <a:pt x="463310" y="200410"/>
                </a:lnTo>
                <a:lnTo>
                  <a:pt x="473863" y="195497"/>
                </a:lnTo>
                <a:lnTo>
                  <a:pt x="483984" y="188620"/>
                </a:lnTo>
                <a:lnTo>
                  <a:pt x="471891" y="170281"/>
                </a:lnTo>
                <a:lnTo>
                  <a:pt x="441667" y="170281"/>
                </a:lnTo>
                <a:lnTo>
                  <a:pt x="437553" y="168490"/>
                </a:lnTo>
                <a:lnTo>
                  <a:pt x="432308" y="161315"/>
                </a:lnTo>
                <a:lnTo>
                  <a:pt x="430999" y="156210"/>
                </a:lnTo>
                <a:lnTo>
                  <a:pt x="430999" y="95770"/>
                </a:lnTo>
                <a:close/>
              </a:path>
              <a:path w="951230" h="204470">
                <a:moveTo>
                  <a:pt x="467093" y="163004"/>
                </a:moveTo>
                <a:lnTo>
                  <a:pt x="464375" y="164947"/>
                </a:lnTo>
                <a:lnTo>
                  <a:pt x="461467" y="166649"/>
                </a:lnTo>
                <a:lnTo>
                  <a:pt x="455256" y="169557"/>
                </a:lnTo>
                <a:lnTo>
                  <a:pt x="451573" y="170281"/>
                </a:lnTo>
                <a:lnTo>
                  <a:pt x="471891" y="170281"/>
                </a:lnTo>
                <a:lnTo>
                  <a:pt x="467093" y="163004"/>
                </a:lnTo>
                <a:close/>
              </a:path>
              <a:path w="951230" h="204470">
                <a:moveTo>
                  <a:pt x="466229" y="62877"/>
                </a:moveTo>
                <a:lnTo>
                  <a:pt x="367487" y="62877"/>
                </a:lnTo>
                <a:lnTo>
                  <a:pt x="367487" y="95770"/>
                </a:lnTo>
                <a:lnTo>
                  <a:pt x="466229" y="95770"/>
                </a:lnTo>
                <a:lnTo>
                  <a:pt x="466229" y="62877"/>
                </a:lnTo>
                <a:close/>
              </a:path>
              <a:path w="951230" h="204470">
                <a:moveTo>
                  <a:pt x="430999" y="26289"/>
                </a:moveTo>
                <a:lnTo>
                  <a:pt x="389089" y="26289"/>
                </a:lnTo>
                <a:lnTo>
                  <a:pt x="389089" y="62877"/>
                </a:lnTo>
                <a:lnTo>
                  <a:pt x="430999" y="62877"/>
                </a:lnTo>
                <a:lnTo>
                  <a:pt x="430999" y="26289"/>
                </a:lnTo>
                <a:close/>
              </a:path>
              <a:path w="951230" h="204470">
                <a:moveTo>
                  <a:pt x="687654" y="62877"/>
                </a:moveTo>
                <a:lnTo>
                  <a:pt x="645756" y="62877"/>
                </a:lnTo>
                <a:lnTo>
                  <a:pt x="645756" y="199390"/>
                </a:lnTo>
                <a:lnTo>
                  <a:pt x="687654" y="199390"/>
                </a:lnTo>
                <a:lnTo>
                  <a:pt x="687654" y="62877"/>
                </a:lnTo>
                <a:close/>
              </a:path>
              <a:path w="951230" h="204470">
                <a:moveTo>
                  <a:pt x="543623" y="5245"/>
                </a:moveTo>
                <a:lnTo>
                  <a:pt x="499668" y="5245"/>
                </a:lnTo>
                <a:lnTo>
                  <a:pt x="499668" y="199390"/>
                </a:lnTo>
                <a:lnTo>
                  <a:pt x="627367" y="199390"/>
                </a:lnTo>
                <a:lnTo>
                  <a:pt x="627367" y="163449"/>
                </a:lnTo>
                <a:lnTo>
                  <a:pt x="543623" y="163449"/>
                </a:lnTo>
                <a:lnTo>
                  <a:pt x="543623" y="5245"/>
                </a:lnTo>
                <a:close/>
              </a:path>
              <a:path w="951230" h="204470">
                <a:moveTo>
                  <a:pt x="289915" y="58216"/>
                </a:moveTo>
                <a:lnTo>
                  <a:pt x="248148" y="71135"/>
                </a:lnTo>
                <a:lnTo>
                  <a:pt x="224281" y="103187"/>
                </a:lnTo>
                <a:lnTo>
                  <a:pt x="219481" y="130695"/>
                </a:lnTo>
                <a:lnTo>
                  <a:pt x="219798" y="138675"/>
                </a:lnTo>
                <a:lnTo>
                  <a:pt x="234834" y="178621"/>
                </a:lnTo>
                <a:lnTo>
                  <a:pt x="270344" y="201018"/>
                </a:lnTo>
                <a:lnTo>
                  <a:pt x="294576" y="204050"/>
                </a:lnTo>
                <a:lnTo>
                  <a:pt x="303314" y="204050"/>
                </a:lnTo>
                <a:lnTo>
                  <a:pt x="340423" y="193763"/>
                </a:lnTo>
                <a:lnTo>
                  <a:pt x="350659" y="187121"/>
                </a:lnTo>
                <a:lnTo>
                  <a:pt x="352983" y="185521"/>
                </a:lnTo>
                <a:lnTo>
                  <a:pt x="354545" y="184543"/>
                </a:lnTo>
                <a:lnTo>
                  <a:pt x="345859" y="171157"/>
                </a:lnTo>
                <a:lnTo>
                  <a:pt x="296037" y="171157"/>
                </a:lnTo>
                <a:lnTo>
                  <a:pt x="288186" y="170638"/>
                </a:lnTo>
                <a:lnTo>
                  <a:pt x="260223" y="143510"/>
                </a:lnTo>
                <a:lnTo>
                  <a:pt x="357454" y="143510"/>
                </a:lnTo>
                <a:lnTo>
                  <a:pt x="357454" y="136525"/>
                </a:lnTo>
                <a:lnTo>
                  <a:pt x="357180" y="128107"/>
                </a:lnTo>
                <a:lnTo>
                  <a:pt x="356360" y="120037"/>
                </a:lnTo>
                <a:lnTo>
                  <a:pt x="355774" y="116725"/>
                </a:lnTo>
                <a:lnTo>
                  <a:pt x="260223" y="116725"/>
                </a:lnTo>
                <a:lnTo>
                  <a:pt x="260223" y="113817"/>
                </a:lnTo>
                <a:lnTo>
                  <a:pt x="284772" y="90817"/>
                </a:lnTo>
                <a:lnTo>
                  <a:pt x="347230" y="90817"/>
                </a:lnTo>
                <a:lnTo>
                  <a:pt x="344157" y="85618"/>
                </a:lnTo>
                <a:lnTo>
                  <a:pt x="312511" y="61495"/>
                </a:lnTo>
                <a:lnTo>
                  <a:pt x="297957" y="58581"/>
                </a:lnTo>
                <a:lnTo>
                  <a:pt x="289915" y="58216"/>
                </a:lnTo>
                <a:close/>
              </a:path>
              <a:path w="951230" h="204470">
                <a:moveTo>
                  <a:pt x="337362" y="158064"/>
                </a:moveTo>
                <a:lnTo>
                  <a:pt x="296037" y="171157"/>
                </a:lnTo>
                <a:lnTo>
                  <a:pt x="345859" y="171157"/>
                </a:lnTo>
                <a:lnTo>
                  <a:pt x="337362" y="158064"/>
                </a:lnTo>
                <a:close/>
              </a:path>
              <a:path w="951230" h="204470">
                <a:moveTo>
                  <a:pt x="347230" y="90817"/>
                </a:moveTo>
                <a:lnTo>
                  <a:pt x="294474" y="90817"/>
                </a:lnTo>
                <a:lnTo>
                  <a:pt x="298653" y="91643"/>
                </a:lnTo>
                <a:lnTo>
                  <a:pt x="305638" y="94945"/>
                </a:lnTo>
                <a:lnTo>
                  <a:pt x="317868" y="113817"/>
                </a:lnTo>
                <a:lnTo>
                  <a:pt x="317868" y="116725"/>
                </a:lnTo>
                <a:lnTo>
                  <a:pt x="355774" y="116725"/>
                </a:lnTo>
                <a:lnTo>
                  <a:pt x="354994" y="112314"/>
                </a:lnTo>
                <a:lnTo>
                  <a:pt x="353049" y="104838"/>
                </a:lnTo>
                <a:lnTo>
                  <a:pt x="350638" y="97986"/>
                </a:lnTo>
                <a:lnTo>
                  <a:pt x="347660" y="91546"/>
                </a:lnTo>
                <a:lnTo>
                  <a:pt x="347230" y="90817"/>
                </a:lnTo>
                <a:close/>
              </a:path>
              <a:path w="951230" h="204470">
                <a:moveTo>
                  <a:pt x="50647" y="5245"/>
                </a:moveTo>
                <a:lnTo>
                  <a:pt x="9016" y="5245"/>
                </a:lnTo>
                <a:lnTo>
                  <a:pt x="0" y="199390"/>
                </a:lnTo>
                <a:lnTo>
                  <a:pt x="41909" y="199390"/>
                </a:lnTo>
                <a:lnTo>
                  <a:pt x="46862" y="73355"/>
                </a:lnTo>
                <a:lnTo>
                  <a:pt x="88509" y="73355"/>
                </a:lnTo>
                <a:lnTo>
                  <a:pt x="50647" y="5245"/>
                </a:lnTo>
                <a:close/>
              </a:path>
              <a:path w="951230" h="204470">
                <a:moveTo>
                  <a:pt x="195819" y="72478"/>
                </a:moveTo>
                <a:lnTo>
                  <a:pt x="152234" y="72478"/>
                </a:lnTo>
                <a:lnTo>
                  <a:pt x="157759" y="199390"/>
                </a:lnTo>
                <a:lnTo>
                  <a:pt x="201714" y="199390"/>
                </a:lnTo>
                <a:lnTo>
                  <a:pt x="195819" y="72478"/>
                </a:lnTo>
                <a:close/>
              </a:path>
              <a:path w="951230" h="204470">
                <a:moveTo>
                  <a:pt x="88509" y="73355"/>
                </a:moveTo>
                <a:lnTo>
                  <a:pt x="46862" y="73355"/>
                </a:lnTo>
                <a:lnTo>
                  <a:pt x="89357" y="148158"/>
                </a:lnTo>
                <a:lnTo>
                  <a:pt x="112064" y="148158"/>
                </a:lnTo>
                <a:lnTo>
                  <a:pt x="139561" y="96354"/>
                </a:lnTo>
                <a:lnTo>
                  <a:pt x="101295" y="96354"/>
                </a:lnTo>
                <a:lnTo>
                  <a:pt x="88509" y="73355"/>
                </a:lnTo>
                <a:close/>
              </a:path>
              <a:path w="951230" h="204470">
                <a:moveTo>
                  <a:pt x="192697" y="5245"/>
                </a:moveTo>
                <a:lnTo>
                  <a:pt x="150774" y="5245"/>
                </a:lnTo>
                <a:lnTo>
                  <a:pt x="101295" y="96354"/>
                </a:lnTo>
                <a:lnTo>
                  <a:pt x="139561" y="96354"/>
                </a:lnTo>
                <a:lnTo>
                  <a:pt x="152234" y="72478"/>
                </a:lnTo>
                <a:lnTo>
                  <a:pt x="195819" y="72478"/>
                </a:lnTo>
                <a:lnTo>
                  <a:pt x="192697" y="5245"/>
                </a:lnTo>
                <a:close/>
              </a:path>
              <a:path w="951230" h="204470">
                <a:moveTo>
                  <a:pt x="666699" y="0"/>
                </a:moveTo>
                <a:lnTo>
                  <a:pt x="657548" y="1871"/>
                </a:lnTo>
                <a:lnTo>
                  <a:pt x="650035" y="6959"/>
                </a:lnTo>
                <a:lnTo>
                  <a:pt x="644948" y="14476"/>
                </a:lnTo>
                <a:lnTo>
                  <a:pt x="643077" y="23634"/>
                </a:lnTo>
                <a:lnTo>
                  <a:pt x="644948" y="32787"/>
                </a:lnTo>
                <a:lnTo>
                  <a:pt x="650035" y="40305"/>
                </a:lnTo>
                <a:lnTo>
                  <a:pt x="657548" y="45396"/>
                </a:lnTo>
                <a:lnTo>
                  <a:pt x="666699" y="47269"/>
                </a:lnTo>
                <a:lnTo>
                  <a:pt x="675857" y="45396"/>
                </a:lnTo>
                <a:lnTo>
                  <a:pt x="683374" y="40305"/>
                </a:lnTo>
                <a:lnTo>
                  <a:pt x="688462" y="32787"/>
                </a:lnTo>
                <a:lnTo>
                  <a:pt x="690333" y="23634"/>
                </a:lnTo>
                <a:lnTo>
                  <a:pt x="688509" y="14342"/>
                </a:lnTo>
                <a:lnTo>
                  <a:pt x="683498" y="6840"/>
                </a:lnTo>
                <a:lnTo>
                  <a:pt x="675996" y="1826"/>
                </a:lnTo>
                <a:lnTo>
                  <a:pt x="6666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4753" y="548100"/>
            <a:ext cx="160020" cy="294005"/>
          </a:xfrm>
          <a:custGeom>
            <a:avLst/>
            <a:gdLst/>
            <a:ahLst/>
            <a:cxnLst/>
            <a:rect l="l" t="t" r="r" b="b"/>
            <a:pathLst>
              <a:path w="160020" h="294005">
                <a:moveTo>
                  <a:pt x="147852" y="0"/>
                </a:moveTo>
                <a:lnTo>
                  <a:pt x="99717" y="14879"/>
                </a:lnTo>
                <a:lnTo>
                  <a:pt x="62053" y="36033"/>
                </a:lnTo>
                <a:lnTo>
                  <a:pt x="28592" y="62949"/>
                </a:lnTo>
                <a:lnTo>
                  <a:pt x="0" y="94961"/>
                </a:lnTo>
                <a:lnTo>
                  <a:pt x="22118" y="129614"/>
                </a:lnTo>
                <a:lnTo>
                  <a:pt x="38633" y="167714"/>
                </a:lnTo>
                <a:lnTo>
                  <a:pt x="48966" y="208684"/>
                </a:lnTo>
                <a:lnTo>
                  <a:pt x="52539" y="251945"/>
                </a:lnTo>
                <a:lnTo>
                  <a:pt x="52324" y="262569"/>
                </a:lnTo>
                <a:lnTo>
                  <a:pt x="51687" y="273081"/>
                </a:lnTo>
                <a:lnTo>
                  <a:pt x="50637" y="283474"/>
                </a:lnTo>
                <a:lnTo>
                  <a:pt x="49187" y="293741"/>
                </a:lnTo>
                <a:lnTo>
                  <a:pt x="152946" y="293741"/>
                </a:lnTo>
                <a:lnTo>
                  <a:pt x="159677" y="286997"/>
                </a:lnTo>
                <a:lnTo>
                  <a:pt x="159677" y="14760"/>
                </a:lnTo>
                <a:lnTo>
                  <a:pt x="158080" y="7979"/>
                </a:lnTo>
                <a:lnTo>
                  <a:pt x="153855" y="2833"/>
                </a:lnTo>
                <a:lnTo>
                  <a:pt x="147852" y="0"/>
                </a:lnTo>
                <a:close/>
              </a:path>
            </a:pathLst>
          </a:custGeom>
          <a:solidFill>
            <a:srgbClr val="A5CF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5075" y="548103"/>
            <a:ext cx="160020" cy="294005"/>
          </a:xfrm>
          <a:custGeom>
            <a:avLst/>
            <a:gdLst/>
            <a:ahLst/>
            <a:cxnLst/>
            <a:rect l="l" t="t" r="r" b="b"/>
            <a:pathLst>
              <a:path w="160020" h="294005">
                <a:moveTo>
                  <a:pt x="11824" y="0"/>
                </a:moveTo>
                <a:lnTo>
                  <a:pt x="5821" y="2833"/>
                </a:lnTo>
                <a:lnTo>
                  <a:pt x="1596" y="7979"/>
                </a:lnTo>
                <a:lnTo>
                  <a:pt x="0" y="14760"/>
                </a:lnTo>
                <a:lnTo>
                  <a:pt x="0" y="286997"/>
                </a:lnTo>
                <a:lnTo>
                  <a:pt x="6730" y="293741"/>
                </a:lnTo>
                <a:lnTo>
                  <a:pt x="110489" y="293741"/>
                </a:lnTo>
                <a:lnTo>
                  <a:pt x="109039" y="283467"/>
                </a:lnTo>
                <a:lnTo>
                  <a:pt x="107989" y="273072"/>
                </a:lnTo>
                <a:lnTo>
                  <a:pt x="107352" y="262562"/>
                </a:lnTo>
                <a:lnTo>
                  <a:pt x="107137" y="251945"/>
                </a:lnTo>
                <a:lnTo>
                  <a:pt x="110710" y="208679"/>
                </a:lnTo>
                <a:lnTo>
                  <a:pt x="121043" y="167710"/>
                </a:lnTo>
                <a:lnTo>
                  <a:pt x="137558" y="129612"/>
                </a:lnTo>
                <a:lnTo>
                  <a:pt x="159677" y="94961"/>
                </a:lnTo>
                <a:lnTo>
                  <a:pt x="131084" y="62943"/>
                </a:lnTo>
                <a:lnTo>
                  <a:pt x="97623" y="36028"/>
                </a:lnTo>
                <a:lnTo>
                  <a:pt x="59959" y="14878"/>
                </a:lnTo>
                <a:lnTo>
                  <a:pt x="18757" y="155"/>
                </a:lnTo>
                <a:lnTo>
                  <a:pt x="11824" y="0"/>
                </a:lnTo>
                <a:close/>
              </a:path>
            </a:pathLst>
          </a:custGeom>
          <a:solidFill>
            <a:srgbClr val="009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213" y="643061"/>
            <a:ext cx="105079" cy="198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00" y="5744007"/>
            <a:ext cx="2184400" cy="2124710"/>
          </a:xfrm>
          <a:custGeom>
            <a:avLst/>
            <a:gdLst/>
            <a:ahLst/>
            <a:cxnLst/>
            <a:rect l="l" t="t" r="r" b="b"/>
            <a:pathLst>
              <a:path w="2184400" h="2124709">
                <a:moveTo>
                  <a:pt x="0" y="2124321"/>
                </a:moveTo>
                <a:lnTo>
                  <a:pt x="2184400" y="2124321"/>
                </a:lnTo>
                <a:lnTo>
                  <a:pt x="2184400" y="0"/>
                </a:lnTo>
                <a:lnTo>
                  <a:pt x="0" y="0"/>
                </a:lnTo>
                <a:lnTo>
                  <a:pt x="0" y="2124321"/>
                </a:lnTo>
                <a:close/>
              </a:path>
            </a:pathLst>
          </a:custGeom>
          <a:solidFill>
            <a:srgbClr val="F2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94000" y="5743992"/>
            <a:ext cx="2184400" cy="2116455"/>
          </a:xfrm>
          <a:custGeom>
            <a:avLst/>
            <a:gdLst/>
            <a:ahLst/>
            <a:cxnLst/>
            <a:rect l="l" t="t" r="r" b="b"/>
            <a:pathLst>
              <a:path w="2184400" h="2116454">
                <a:moveTo>
                  <a:pt x="0" y="2116057"/>
                </a:moveTo>
                <a:lnTo>
                  <a:pt x="2184400" y="2116057"/>
                </a:lnTo>
                <a:lnTo>
                  <a:pt x="2184400" y="0"/>
                </a:lnTo>
                <a:lnTo>
                  <a:pt x="0" y="0"/>
                </a:lnTo>
                <a:lnTo>
                  <a:pt x="0" y="2116057"/>
                </a:lnTo>
                <a:close/>
              </a:path>
            </a:pathLst>
          </a:custGeom>
          <a:solidFill>
            <a:srgbClr val="F2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30800" y="5743947"/>
            <a:ext cx="2184400" cy="2091689"/>
          </a:xfrm>
          <a:custGeom>
            <a:avLst/>
            <a:gdLst/>
            <a:ahLst/>
            <a:cxnLst/>
            <a:rect l="l" t="t" r="r" b="b"/>
            <a:pathLst>
              <a:path w="2184400" h="2091690">
                <a:moveTo>
                  <a:pt x="0" y="2091187"/>
                </a:moveTo>
                <a:lnTo>
                  <a:pt x="2184400" y="2091187"/>
                </a:lnTo>
                <a:lnTo>
                  <a:pt x="2184400" y="0"/>
                </a:lnTo>
                <a:lnTo>
                  <a:pt x="0" y="0"/>
                </a:lnTo>
                <a:lnTo>
                  <a:pt x="0" y="2091187"/>
                </a:lnTo>
                <a:close/>
              </a:path>
            </a:pathLst>
          </a:custGeom>
          <a:solidFill>
            <a:srgbClr val="F2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4500" y="7976882"/>
            <a:ext cx="5793740" cy="11349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6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950" b="1" spc="5" dirty="0">
                <a:solidFill>
                  <a:srgbClr val="231F20"/>
                </a:solidFill>
                <a:latin typeface="Arial"/>
                <a:cs typeface="Arial"/>
              </a:rPr>
              <a:t>What happens</a:t>
            </a:r>
            <a:r>
              <a:rPr sz="95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spc="5" dirty="0">
                <a:solidFill>
                  <a:srgbClr val="231F20"/>
                </a:solidFill>
                <a:latin typeface="Arial"/>
                <a:cs typeface="Arial"/>
              </a:rPr>
              <a:t>next</a:t>
            </a:r>
            <a:endParaRPr sz="950" dirty="0">
              <a:latin typeface="Arial"/>
              <a:cs typeface="Arial"/>
            </a:endParaRPr>
          </a:p>
          <a:p>
            <a:pPr marL="12700" marR="5080">
              <a:lnSpc>
                <a:spcPct val="105500"/>
              </a:lnSpc>
              <a:spcBef>
                <a:spcPts val="1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 MetLife claims specialist will review your information, request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any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additional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medical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information (if necessary),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 notify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 writing of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 claim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decision.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50" b="1" spc="-10" dirty="0">
                <a:solidFill>
                  <a:srgbClr val="009CDC"/>
                </a:solidFill>
                <a:latin typeface="Arial"/>
                <a:cs typeface="Arial"/>
              </a:rPr>
              <a:t>Online claim submission can </a:t>
            </a:r>
            <a:r>
              <a:rPr sz="950" b="1" spc="-5" dirty="0">
                <a:solidFill>
                  <a:srgbClr val="009CDC"/>
                </a:solidFill>
                <a:latin typeface="Arial"/>
                <a:cs typeface="Arial"/>
              </a:rPr>
              <a:t>be</a:t>
            </a:r>
            <a:r>
              <a:rPr sz="950" b="1" spc="-65" dirty="0">
                <a:solidFill>
                  <a:srgbClr val="009CDC"/>
                </a:solidFill>
                <a:latin typeface="Arial"/>
                <a:cs typeface="Arial"/>
              </a:rPr>
              <a:t> </a:t>
            </a:r>
            <a:r>
              <a:rPr sz="950" b="1" spc="-10" dirty="0">
                <a:solidFill>
                  <a:srgbClr val="009CDC"/>
                </a:solidFill>
                <a:latin typeface="Arial"/>
                <a:cs typeface="Arial"/>
              </a:rPr>
              <a:t>hassle-free!</a:t>
            </a: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b="1" spc="-5" dirty="0">
                <a:solidFill>
                  <a:srgbClr val="231F20"/>
                </a:solidFill>
                <a:latin typeface="MetLife Circular Bold"/>
                <a:cs typeface="MetLife Circular Bold"/>
              </a:rPr>
              <a:t>Y</a:t>
            </a:r>
            <a:r>
              <a:rPr sz="950" b="1" spc="-5" dirty="0">
                <a:solidFill>
                  <a:srgbClr val="231F20"/>
                </a:solidFill>
                <a:latin typeface="Arial"/>
                <a:cs typeface="Arial"/>
              </a:rPr>
              <a:t>ou </a:t>
            </a:r>
            <a:r>
              <a:rPr sz="950" b="1" spc="-10" dirty="0">
                <a:solidFill>
                  <a:srgbClr val="231F20"/>
                </a:solidFill>
                <a:latin typeface="Arial"/>
                <a:cs typeface="Arial"/>
              </a:rPr>
              <a:t>can register </a:t>
            </a:r>
            <a:r>
              <a:rPr sz="950" b="1" spc="-5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950" b="1" spc="-10" dirty="0">
                <a:solidFill>
                  <a:srgbClr val="231F20"/>
                </a:solidFill>
                <a:latin typeface="Arial"/>
                <a:cs typeface="Arial"/>
                <a:hlinkClick r:id="rId4"/>
              </a:rPr>
              <a:t>www.mybenefits.metlife.com </a:t>
            </a:r>
            <a:r>
              <a:rPr sz="950" b="1" spc="-5" dirty="0">
                <a:solidFill>
                  <a:srgbClr val="231F20"/>
                </a:solidFill>
                <a:latin typeface="Arial"/>
                <a:cs typeface="Arial"/>
              </a:rPr>
              <a:t>or on </a:t>
            </a:r>
            <a:r>
              <a:rPr sz="950" b="1" spc="-10" dirty="0">
                <a:solidFill>
                  <a:srgbClr val="231F20"/>
                </a:solidFill>
                <a:latin typeface="Arial"/>
                <a:cs typeface="Arial"/>
              </a:rPr>
              <a:t>the MetLife Mobile App. See reverse for</a:t>
            </a:r>
            <a:r>
              <a:rPr sz="950" b="1" spc="-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spc="-10" dirty="0">
                <a:solidFill>
                  <a:srgbClr val="231F20"/>
                </a:solidFill>
                <a:latin typeface="Arial"/>
                <a:cs typeface="Arial"/>
              </a:rPr>
              <a:t>details.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1843430"/>
            <a:ext cx="7772400" cy="27431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15070" y="1843430"/>
            <a:ext cx="626745" cy="2743200"/>
          </a:xfrm>
          <a:custGeom>
            <a:avLst/>
            <a:gdLst/>
            <a:ahLst/>
            <a:cxnLst/>
            <a:rect l="l" t="t" r="r" b="b"/>
            <a:pathLst>
              <a:path w="626744" h="2743200">
                <a:moveTo>
                  <a:pt x="0" y="2743199"/>
                </a:moveTo>
                <a:lnTo>
                  <a:pt x="626529" y="2743199"/>
                </a:lnTo>
                <a:lnTo>
                  <a:pt x="626529" y="0"/>
                </a:lnTo>
                <a:lnTo>
                  <a:pt x="0" y="0"/>
                </a:lnTo>
                <a:lnTo>
                  <a:pt x="0" y="2743199"/>
                </a:lnTo>
                <a:close/>
              </a:path>
            </a:pathLst>
          </a:custGeom>
          <a:solidFill>
            <a:srgbClr val="009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15269" y="5953131"/>
            <a:ext cx="770890" cy="481965"/>
          </a:xfrm>
          <a:custGeom>
            <a:avLst/>
            <a:gdLst/>
            <a:ahLst/>
            <a:cxnLst/>
            <a:rect l="l" t="t" r="r" b="b"/>
            <a:pathLst>
              <a:path w="770889" h="481964">
                <a:moveTo>
                  <a:pt x="722287" y="0"/>
                </a:moveTo>
                <a:lnTo>
                  <a:pt x="48145" y="0"/>
                </a:lnTo>
                <a:lnTo>
                  <a:pt x="29403" y="3783"/>
                </a:lnTo>
                <a:lnTo>
                  <a:pt x="14100" y="14100"/>
                </a:lnTo>
                <a:lnTo>
                  <a:pt x="3783" y="29403"/>
                </a:lnTo>
                <a:lnTo>
                  <a:pt x="0" y="48145"/>
                </a:lnTo>
                <a:lnTo>
                  <a:pt x="0" y="433362"/>
                </a:lnTo>
                <a:lnTo>
                  <a:pt x="3783" y="452106"/>
                </a:lnTo>
                <a:lnTo>
                  <a:pt x="14100" y="467413"/>
                </a:lnTo>
                <a:lnTo>
                  <a:pt x="29403" y="477735"/>
                </a:lnTo>
                <a:lnTo>
                  <a:pt x="48145" y="481520"/>
                </a:lnTo>
                <a:lnTo>
                  <a:pt x="722287" y="481520"/>
                </a:lnTo>
                <a:lnTo>
                  <a:pt x="741031" y="477735"/>
                </a:lnTo>
                <a:lnTo>
                  <a:pt x="756338" y="467413"/>
                </a:lnTo>
                <a:lnTo>
                  <a:pt x="766660" y="452106"/>
                </a:lnTo>
                <a:lnTo>
                  <a:pt x="770445" y="433362"/>
                </a:lnTo>
                <a:lnTo>
                  <a:pt x="770445" y="48145"/>
                </a:lnTo>
                <a:lnTo>
                  <a:pt x="766660" y="29403"/>
                </a:lnTo>
                <a:lnTo>
                  <a:pt x="756338" y="14100"/>
                </a:lnTo>
                <a:lnTo>
                  <a:pt x="741031" y="3783"/>
                </a:lnTo>
                <a:lnTo>
                  <a:pt x="722287" y="0"/>
                </a:lnTo>
                <a:close/>
              </a:path>
            </a:pathLst>
          </a:custGeom>
          <a:solidFill>
            <a:srgbClr val="006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63408" y="6001283"/>
            <a:ext cx="674370" cy="385445"/>
          </a:xfrm>
          <a:custGeom>
            <a:avLst/>
            <a:gdLst/>
            <a:ahLst/>
            <a:cxnLst/>
            <a:rect l="l" t="t" r="r" b="b"/>
            <a:pathLst>
              <a:path w="674369" h="385445">
                <a:moveTo>
                  <a:pt x="674141" y="385216"/>
                </a:moveTo>
                <a:lnTo>
                  <a:pt x="0" y="385216"/>
                </a:lnTo>
                <a:lnTo>
                  <a:pt x="0" y="0"/>
                </a:lnTo>
                <a:lnTo>
                  <a:pt x="674141" y="0"/>
                </a:lnTo>
                <a:lnTo>
                  <a:pt x="674141" y="3852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07883" y="6506883"/>
            <a:ext cx="385445" cy="0"/>
          </a:xfrm>
          <a:custGeom>
            <a:avLst/>
            <a:gdLst/>
            <a:ahLst/>
            <a:cxnLst/>
            <a:rect l="l" t="t" r="r" b="b"/>
            <a:pathLst>
              <a:path w="385444">
                <a:moveTo>
                  <a:pt x="0" y="0"/>
                </a:moveTo>
                <a:lnTo>
                  <a:pt x="385216" y="0"/>
                </a:lnTo>
              </a:path>
            </a:pathLst>
          </a:custGeom>
          <a:ln w="48158">
            <a:solidFill>
              <a:srgbClr val="D7D8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56025" y="6434651"/>
            <a:ext cx="288925" cy="48260"/>
          </a:xfrm>
          <a:custGeom>
            <a:avLst/>
            <a:gdLst/>
            <a:ahLst/>
            <a:cxnLst/>
            <a:rect l="l" t="t" r="r" b="b"/>
            <a:pathLst>
              <a:path w="288925" h="48260">
                <a:moveTo>
                  <a:pt x="240766" y="0"/>
                </a:moveTo>
                <a:lnTo>
                  <a:pt x="48158" y="0"/>
                </a:lnTo>
                <a:lnTo>
                  <a:pt x="44373" y="18742"/>
                </a:lnTo>
                <a:lnTo>
                  <a:pt x="34051" y="34045"/>
                </a:lnTo>
                <a:lnTo>
                  <a:pt x="18744" y="44362"/>
                </a:lnTo>
                <a:lnTo>
                  <a:pt x="0" y="48145"/>
                </a:lnTo>
                <a:lnTo>
                  <a:pt x="288925" y="48145"/>
                </a:lnTo>
                <a:lnTo>
                  <a:pt x="270175" y="44362"/>
                </a:lnTo>
                <a:lnTo>
                  <a:pt x="254868" y="34045"/>
                </a:lnTo>
                <a:lnTo>
                  <a:pt x="244549" y="18742"/>
                </a:lnTo>
                <a:lnTo>
                  <a:pt x="240766" y="0"/>
                </a:lnTo>
                <a:close/>
              </a:path>
            </a:pathLst>
          </a:custGeom>
          <a:solidFill>
            <a:srgbClr val="A3A7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68018" y="6084925"/>
            <a:ext cx="337069" cy="2660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13096" y="6036997"/>
            <a:ext cx="313055" cy="577850"/>
          </a:xfrm>
          <a:custGeom>
            <a:avLst/>
            <a:gdLst/>
            <a:ahLst/>
            <a:cxnLst/>
            <a:rect l="l" t="t" r="r" b="b"/>
            <a:pathLst>
              <a:path w="313055" h="577850">
                <a:moveTo>
                  <a:pt x="276872" y="0"/>
                </a:moveTo>
                <a:lnTo>
                  <a:pt x="36106" y="0"/>
                </a:lnTo>
                <a:lnTo>
                  <a:pt x="22052" y="2839"/>
                </a:lnTo>
                <a:lnTo>
                  <a:pt x="10575" y="10582"/>
                </a:lnTo>
                <a:lnTo>
                  <a:pt x="2837" y="22063"/>
                </a:lnTo>
                <a:lnTo>
                  <a:pt x="0" y="36118"/>
                </a:lnTo>
                <a:lnTo>
                  <a:pt x="0" y="541718"/>
                </a:lnTo>
                <a:lnTo>
                  <a:pt x="2837" y="555779"/>
                </a:lnTo>
                <a:lnTo>
                  <a:pt x="10575" y="567259"/>
                </a:lnTo>
                <a:lnTo>
                  <a:pt x="22052" y="574999"/>
                </a:lnTo>
                <a:lnTo>
                  <a:pt x="36106" y="577837"/>
                </a:lnTo>
                <a:lnTo>
                  <a:pt x="276872" y="577837"/>
                </a:lnTo>
                <a:lnTo>
                  <a:pt x="290933" y="574999"/>
                </a:lnTo>
                <a:lnTo>
                  <a:pt x="302413" y="567259"/>
                </a:lnTo>
                <a:lnTo>
                  <a:pt x="310153" y="555779"/>
                </a:lnTo>
                <a:lnTo>
                  <a:pt x="312991" y="541718"/>
                </a:lnTo>
                <a:lnTo>
                  <a:pt x="312991" y="36118"/>
                </a:lnTo>
                <a:lnTo>
                  <a:pt x="310153" y="22063"/>
                </a:lnTo>
                <a:lnTo>
                  <a:pt x="302413" y="10582"/>
                </a:lnTo>
                <a:lnTo>
                  <a:pt x="290933" y="2839"/>
                </a:lnTo>
                <a:lnTo>
                  <a:pt x="276872" y="0"/>
                </a:lnTo>
                <a:close/>
              </a:path>
            </a:pathLst>
          </a:custGeom>
          <a:solidFill>
            <a:srgbClr val="009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49197" y="6109233"/>
            <a:ext cx="241300" cy="385445"/>
          </a:xfrm>
          <a:custGeom>
            <a:avLst/>
            <a:gdLst/>
            <a:ahLst/>
            <a:cxnLst/>
            <a:rect l="l" t="t" r="r" b="b"/>
            <a:pathLst>
              <a:path w="241300" h="385445">
                <a:moveTo>
                  <a:pt x="240766" y="385216"/>
                </a:moveTo>
                <a:lnTo>
                  <a:pt x="0" y="385216"/>
                </a:lnTo>
                <a:lnTo>
                  <a:pt x="0" y="0"/>
                </a:lnTo>
                <a:lnTo>
                  <a:pt x="240766" y="0"/>
                </a:lnTo>
                <a:lnTo>
                  <a:pt x="240766" y="3852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38168" y="652924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3" y="48804"/>
                </a:lnTo>
                <a:lnTo>
                  <a:pt x="43357" y="43362"/>
                </a:lnTo>
                <a:lnTo>
                  <a:pt x="48802" y="35289"/>
                </a:lnTo>
                <a:lnTo>
                  <a:pt x="50800" y="25400"/>
                </a:lnTo>
                <a:lnTo>
                  <a:pt x="48802" y="15510"/>
                </a:lnTo>
                <a:lnTo>
                  <a:pt x="43357" y="7437"/>
                </a:lnTo>
                <a:lnTo>
                  <a:pt x="35283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57200" y="5818987"/>
            <a:ext cx="2184400" cy="1740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100"/>
              </a:spcBef>
            </a:pPr>
            <a:r>
              <a:rPr sz="3500" b="1" dirty="0">
                <a:solidFill>
                  <a:srgbClr val="009CDC"/>
                </a:solidFill>
                <a:latin typeface="Arial"/>
                <a:cs typeface="Arial"/>
              </a:rPr>
              <a:t>1</a:t>
            </a:r>
            <a:endParaRPr sz="3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50" dirty="0">
              <a:latin typeface="Arial"/>
              <a:cs typeface="Arial"/>
            </a:endParaRPr>
          </a:p>
          <a:p>
            <a:pPr marL="175895" marR="175895" indent="1270" algn="ctr">
              <a:lnSpc>
                <a:spcPct val="112799"/>
              </a:lnSpc>
              <a:spcBef>
                <a:spcPts val="5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Visit </a:t>
            </a:r>
            <a:r>
              <a:rPr sz="850" b="1" spc="5" dirty="0">
                <a:solidFill>
                  <a:srgbClr val="009CDC"/>
                </a:solidFill>
                <a:latin typeface="Arial"/>
                <a:cs typeface="Arial"/>
              </a:rPr>
              <a:t>myben</a:t>
            </a:r>
            <a:r>
              <a:rPr sz="850" b="1" spc="5" dirty="0">
                <a:solidFill>
                  <a:srgbClr val="009DDD"/>
                </a:solidFill>
                <a:latin typeface="Arial"/>
                <a:cs typeface="Arial"/>
              </a:rPr>
              <a:t>efits.metlif</a:t>
            </a:r>
            <a:r>
              <a:rPr sz="850" b="1" spc="5" dirty="0">
                <a:solidFill>
                  <a:srgbClr val="009CDC"/>
                </a:solidFill>
                <a:latin typeface="Arial"/>
                <a:cs typeface="Arial"/>
              </a:rPr>
              <a:t>e.com </a:t>
            </a:r>
            <a:r>
              <a:rPr sz="850" spc="10" dirty="0">
                <a:latin typeface="Arial"/>
                <a:cs typeface="Arial"/>
              </a:rPr>
              <a:t>or  </a:t>
            </a:r>
            <a:r>
              <a:rPr sz="850" spc="5" dirty="0">
                <a:latin typeface="Arial"/>
                <a:cs typeface="Arial"/>
              </a:rPr>
              <a:t>download the </a:t>
            </a:r>
            <a:r>
              <a:rPr sz="850" b="1" spc="5" dirty="0">
                <a:solidFill>
                  <a:srgbClr val="009CDC"/>
                </a:solidFill>
                <a:latin typeface="Arial"/>
                <a:cs typeface="Arial"/>
              </a:rPr>
              <a:t>MetLife Mobile App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to  view your certificate of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insurance and 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initiate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your claim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call</a:t>
            </a:r>
            <a:endParaRPr sz="8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866-626-3705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obtain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a claim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form.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31522" y="6268399"/>
            <a:ext cx="394335" cy="354965"/>
          </a:xfrm>
          <a:custGeom>
            <a:avLst/>
            <a:gdLst/>
            <a:ahLst/>
            <a:cxnLst/>
            <a:rect l="l" t="t" r="r" b="b"/>
            <a:pathLst>
              <a:path w="394335" h="354965">
                <a:moveTo>
                  <a:pt x="275856" y="0"/>
                </a:moveTo>
                <a:lnTo>
                  <a:pt x="40894" y="0"/>
                </a:lnTo>
                <a:lnTo>
                  <a:pt x="24978" y="3214"/>
                </a:lnTo>
                <a:lnTo>
                  <a:pt x="11979" y="11979"/>
                </a:lnTo>
                <a:lnTo>
                  <a:pt x="3214" y="24978"/>
                </a:lnTo>
                <a:lnTo>
                  <a:pt x="0" y="40894"/>
                </a:lnTo>
                <a:lnTo>
                  <a:pt x="0" y="354672"/>
                </a:lnTo>
                <a:lnTo>
                  <a:pt x="78676" y="275856"/>
                </a:lnTo>
                <a:lnTo>
                  <a:pt x="353187" y="275856"/>
                </a:lnTo>
                <a:lnTo>
                  <a:pt x="369110" y="272642"/>
                </a:lnTo>
                <a:lnTo>
                  <a:pt x="382112" y="263877"/>
                </a:lnTo>
                <a:lnTo>
                  <a:pt x="390879" y="250878"/>
                </a:lnTo>
                <a:lnTo>
                  <a:pt x="394093" y="234962"/>
                </a:lnTo>
                <a:lnTo>
                  <a:pt x="394093" y="78816"/>
                </a:lnTo>
                <a:lnTo>
                  <a:pt x="313067" y="78816"/>
                </a:lnTo>
                <a:lnTo>
                  <a:pt x="298584" y="75891"/>
                </a:lnTo>
                <a:lnTo>
                  <a:pt x="286756" y="67916"/>
                </a:lnTo>
                <a:lnTo>
                  <a:pt x="278781" y="56088"/>
                </a:lnTo>
                <a:lnTo>
                  <a:pt x="275856" y="41605"/>
                </a:lnTo>
                <a:lnTo>
                  <a:pt x="275856" y="0"/>
                </a:lnTo>
                <a:close/>
              </a:path>
            </a:pathLst>
          </a:custGeom>
          <a:solidFill>
            <a:srgbClr val="009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07376" y="6268399"/>
            <a:ext cx="118237" cy="788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67968" y="5953125"/>
            <a:ext cx="473075" cy="473075"/>
          </a:xfrm>
          <a:custGeom>
            <a:avLst/>
            <a:gdLst/>
            <a:ahLst/>
            <a:cxnLst/>
            <a:rect l="l" t="t" r="r" b="b"/>
            <a:pathLst>
              <a:path w="473075" h="473075">
                <a:moveTo>
                  <a:pt x="435698" y="0"/>
                </a:moveTo>
                <a:lnTo>
                  <a:pt x="37211" y="0"/>
                </a:lnTo>
                <a:lnTo>
                  <a:pt x="22727" y="2924"/>
                </a:lnTo>
                <a:lnTo>
                  <a:pt x="10899" y="10899"/>
                </a:lnTo>
                <a:lnTo>
                  <a:pt x="2924" y="22727"/>
                </a:lnTo>
                <a:lnTo>
                  <a:pt x="0" y="37211"/>
                </a:lnTo>
                <a:lnTo>
                  <a:pt x="0" y="317474"/>
                </a:lnTo>
                <a:lnTo>
                  <a:pt x="2924" y="331957"/>
                </a:lnTo>
                <a:lnTo>
                  <a:pt x="10899" y="343785"/>
                </a:lnTo>
                <a:lnTo>
                  <a:pt x="22727" y="351761"/>
                </a:lnTo>
                <a:lnTo>
                  <a:pt x="37211" y="354685"/>
                </a:lnTo>
                <a:lnTo>
                  <a:pt x="354685" y="354685"/>
                </a:lnTo>
                <a:lnTo>
                  <a:pt x="472909" y="472909"/>
                </a:lnTo>
                <a:lnTo>
                  <a:pt x="472909" y="37211"/>
                </a:lnTo>
                <a:lnTo>
                  <a:pt x="469987" y="22727"/>
                </a:lnTo>
                <a:lnTo>
                  <a:pt x="462014" y="10899"/>
                </a:lnTo>
                <a:lnTo>
                  <a:pt x="450187" y="2924"/>
                </a:lnTo>
                <a:lnTo>
                  <a:pt x="435698" y="0"/>
                </a:lnTo>
                <a:close/>
              </a:path>
            </a:pathLst>
          </a:custGeom>
          <a:solidFill>
            <a:srgbClr val="A5CF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6212" y="6091046"/>
            <a:ext cx="236854" cy="0"/>
          </a:xfrm>
          <a:custGeom>
            <a:avLst/>
            <a:gdLst/>
            <a:ahLst/>
            <a:cxnLst/>
            <a:rect l="l" t="t" r="r" b="b"/>
            <a:pathLst>
              <a:path w="236854">
                <a:moveTo>
                  <a:pt x="0" y="0"/>
                </a:moveTo>
                <a:lnTo>
                  <a:pt x="236448" y="0"/>
                </a:lnTo>
              </a:path>
            </a:pathLst>
          </a:custGeom>
          <a:ln w="1971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86212" y="6130435"/>
            <a:ext cx="236854" cy="0"/>
          </a:xfrm>
          <a:custGeom>
            <a:avLst/>
            <a:gdLst/>
            <a:ahLst/>
            <a:cxnLst/>
            <a:rect l="l" t="t" r="r" b="b"/>
            <a:pathLst>
              <a:path w="236854">
                <a:moveTo>
                  <a:pt x="0" y="0"/>
                </a:moveTo>
                <a:lnTo>
                  <a:pt x="236448" y="0"/>
                </a:lnTo>
              </a:path>
            </a:pathLst>
          </a:custGeom>
          <a:ln w="196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86200" y="6169875"/>
            <a:ext cx="118745" cy="0"/>
          </a:xfrm>
          <a:custGeom>
            <a:avLst/>
            <a:gdLst/>
            <a:ahLst/>
            <a:cxnLst/>
            <a:rect l="l" t="t" r="r" b="b"/>
            <a:pathLst>
              <a:path w="118745">
                <a:moveTo>
                  <a:pt x="0" y="0"/>
                </a:moveTo>
                <a:lnTo>
                  <a:pt x="118224" y="0"/>
                </a:lnTo>
              </a:path>
            </a:pathLst>
          </a:custGeom>
          <a:ln w="1971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49726" y="6435509"/>
            <a:ext cx="79375" cy="20320"/>
          </a:xfrm>
          <a:custGeom>
            <a:avLst/>
            <a:gdLst/>
            <a:ahLst/>
            <a:cxnLst/>
            <a:rect l="l" t="t" r="r" b="b"/>
            <a:pathLst>
              <a:path w="79375" h="20320">
                <a:moveTo>
                  <a:pt x="78930" y="19710"/>
                </a:moveTo>
                <a:lnTo>
                  <a:pt x="0" y="19710"/>
                </a:lnTo>
                <a:lnTo>
                  <a:pt x="0" y="0"/>
                </a:lnTo>
                <a:lnTo>
                  <a:pt x="78930" y="0"/>
                </a:lnTo>
                <a:lnTo>
                  <a:pt x="78930" y="197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983888" y="6000396"/>
            <a:ext cx="526415" cy="717550"/>
          </a:xfrm>
          <a:custGeom>
            <a:avLst/>
            <a:gdLst/>
            <a:ahLst/>
            <a:cxnLst/>
            <a:rect l="l" t="t" r="r" b="b"/>
            <a:pathLst>
              <a:path w="526415" h="717550">
                <a:moveTo>
                  <a:pt x="526046" y="0"/>
                </a:moveTo>
                <a:lnTo>
                  <a:pt x="47840" y="0"/>
                </a:lnTo>
                <a:lnTo>
                  <a:pt x="0" y="47828"/>
                </a:lnTo>
                <a:lnTo>
                  <a:pt x="0" y="717346"/>
                </a:lnTo>
                <a:lnTo>
                  <a:pt x="526046" y="717346"/>
                </a:lnTo>
                <a:lnTo>
                  <a:pt x="526046" y="0"/>
                </a:lnTo>
                <a:close/>
              </a:path>
            </a:pathLst>
          </a:custGeom>
          <a:solidFill>
            <a:srgbClr val="A3A7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918900" y="5818987"/>
            <a:ext cx="1886585" cy="1596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730250" algn="l"/>
              </a:tabLst>
            </a:pPr>
            <a:r>
              <a:rPr sz="3500" b="1" dirty="0">
                <a:solidFill>
                  <a:srgbClr val="009CDC"/>
                </a:solidFill>
                <a:latin typeface="Arial"/>
                <a:cs typeface="Arial"/>
              </a:rPr>
              <a:t>2	</a:t>
            </a:r>
            <a:r>
              <a:rPr sz="3500" u="dbl" dirty="0">
                <a:solidFill>
                  <a:srgbClr val="009CDC"/>
                </a:solidFill>
                <a:uFill>
                  <a:solidFill>
                    <a:srgbClr val="FFDA02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500" u="dbl" spc="-509" dirty="0">
                <a:solidFill>
                  <a:srgbClr val="009CDC"/>
                </a:solidFill>
                <a:uFill>
                  <a:solidFill>
                    <a:srgbClr val="FFDA02"/>
                  </a:solidFill>
                </a:uFill>
                <a:latin typeface="Times New Roman"/>
                <a:cs typeface="Times New Roman"/>
              </a:rPr>
              <a:t> </a:t>
            </a:r>
            <a:endParaRPr sz="3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73660" marR="34925" indent="-635" algn="ctr">
              <a:lnSpc>
                <a:spcPct val="112799"/>
              </a:lnSpc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Answer some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questions about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your  claim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and upload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your medical 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documentation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to support your</a:t>
            </a:r>
            <a:r>
              <a:rPr sz="8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claim.</a:t>
            </a:r>
            <a:endParaRPr sz="850">
              <a:latin typeface="Arial"/>
              <a:cs typeface="Arial"/>
            </a:endParaRPr>
          </a:p>
          <a:p>
            <a:pPr marL="31115" algn="ctr">
              <a:lnSpc>
                <a:spcPct val="100000"/>
              </a:lnSpc>
              <a:spcBef>
                <a:spcPts val="130"/>
              </a:spcBef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whole process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takes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just</a:t>
            </a:r>
            <a:r>
              <a:rPr sz="8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minutes!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936066" y="5952575"/>
            <a:ext cx="526415" cy="717550"/>
          </a:xfrm>
          <a:custGeom>
            <a:avLst/>
            <a:gdLst/>
            <a:ahLst/>
            <a:cxnLst/>
            <a:rect l="l" t="t" r="r" b="b"/>
            <a:pathLst>
              <a:path w="526414" h="717550">
                <a:moveTo>
                  <a:pt x="526046" y="0"/>
                </a:moveTo>
                <a:lnTo>
                  <a:pt x="143471" y="0"/>
                </a:lnTo>
                <a:lnTo>
                  <a:pt x="0" y="143471"/>
                </a:lnTo>
                <a:lnTo>
                  <a:pt x="0" y="717346"/>
                </a:lnTo>
                <a:lnTo>
                  <a:pt x="526046" y="717346"/>
                </a:lnTo>
                <a:lnTo>
                  <a:pt x="526046" y="0"/>
                </a:lnTo>
                <a:close/>
              </a:path>
            </a:pathLst>
          </a:custGeom>
          <a:solidFill>
            <a:srgbClr val="DFE1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019755" y="6263425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0" y="0"/>
                </a:moveTo>
                <a:lnTo>
                  <a:pt x="358673" y="0"/>
                </a:lnTo>
              </a:path>
            </a:pathLst>
          </a:custGeom>
          <a:ln w="25400">
            <a:solidFill>
              <a:srgbClr val="5F63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19755" y="6335154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0" y="0"/>
                </a:moveTo>
                <a:lnTo>
                  <a:pt x="358673" y="0"/>
                </a:lnTo>
              </a:path>
            </a:pathLst>
          </a:custGeom>
          <a:ln w="25400">
            <a:solidFill>
              <a:srgbClr val="5F63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019755" y="6406897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0" y="0"/>
                </a:moveTo>
                <a:lnTo>
                  <a:pt x="358673" y="0"/>
                </a:lnTo>
              </a:path>
            </a:pathLst>
          </a:custGeom>
          <a:ln w="25400">
            <a:solidFill>
              <a:srgbClr val="5F63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019755" y="6478627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0" y="0"/>
                </a:moveTo>
                <a:lnTo>
                  <a:pt x="358673" y="0"/>
                </a:lnTo>
              </a:path>
            </a:pathLst>
          </a:custGeom>
          <a:ln w="25400">
            <a:solidFill>
              <a:srgbClr val="5F63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019755" y="6550356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>
                <a:moveTo>
                  <a:pt x="0" y="0"/>
                </a:moveTo>
                <a:lnTo>
                  <a:pt x="167373" y="0"/>
                </a:lnTo>
              </a:path>
            </a:pathLst>
          </a:custGeom>
          <a:ln w="25400">
            <a:solidFill>
              <a:srgbClr val="5F63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936066" y="5952578"/>
            <a:ext cx="143471" cy="2869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130800" y="5819533"/>
            <a:ext cx="2184400" cy="1449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0810">
              <a:lnSpc>
                <a:spcPct val="100000"/>
              </a:lnSpc>
              <a:spcBef>
                <a:spcPts val="100"/>
              </a:spcBef>
            </a:pPr>
            <a:r>
              <a:rPr sz="3500" b="1" dirty="0">
                <a:solidFill>
                  <a:srgbClr val="009CDC"/>
                </a:solidFill>
                <a:latin typeface="Arial"/>
                <a:cs typeface="Arial"/>
              </a:rPr>
              <a:t>3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050">
              <a:latin typeface="Arial"/>
              <a:cs typeface="Arial"/>
            </a:endParaRPr>
          </a:p>
          <a:p>
            <a:pPr marL="165100" marR="210820" indent="-635" algn="ctr">
              <a:lnSpc>
                <a:spcPct val="112799"/>
              </a:lnSpc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Visit </a:t>
            </a:r>
            <a:r>
              <a:rPr sz="850" b="1" dirty="0">
                <a:solidFill>
                  <a:srgbClr val="009DDD"/>
                </a:solidFill>
                <a:latin typeface="Arial"/>
                <a:cs typeface="Arial"/>
              </a:rPr>
              <a:t>MyBenefits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your </a:t>
            </a:r>
            <a:r>
              <a:rPr sz="850" b="1" dirty="0">
                <a:solidFill>
                  <a:srgbClr val="009DDD"/>
                </a:solidFill>
                <a:latin typeface="Arial"/>
                <a:cs typeface="Arial"/>
              </a:rPr>
              <a:t>MetLife  Mobile </a:t>
            </a:r>
            <a:r>
              <a:rPr sz="850" b="1" spc="-5" dirty="0">
                <a:solidFill>
                  <a:srgbClr val="009DDD"/>
                </a:solidFill>
                <a:latin typeface="Arial"/>
                <a:cs typeface="Arial"/>
              </a:rPr>
              <a:t>App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frequently to check</a:t>
            </a:r>
            <a:r>
              <a:rPr sz="8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claim  status,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letters and benefit</a:t>
            </a:r>
            <a:r>
              <a:rPr sz="8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payments.</a:t>
            </a:r>
            <a:endParaRPr sz="8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1918" y="540244"/>
            <a:ext cx="6979920" cy="11106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779270">
              <a:lnSpc>
                <a:spcPct val="100000"/>
              </a:lnSpc>
              <a:spcBef>
                <a:spcPts val="110"/>
              </a:spcBef>
            </a:pPr>
            <a:r>
              <a:rPr sz="1900" b="0" spc="-30" dirty="0">
                <a:solidFill>
                  <a:srgbClr val="009CDC"/>
                </a:solidFill>
                <a:latin typeface="MetLife Circular Light"/>
                <a:cs typeface="MetLife Circular Light"/>
              </a:rPr>
              <a:t>Accident </a:t>
            </a:r>
            <a:r>
              <a:rPr sz="1900" b="0" spc="-20" dirty="0">
                <a:solidFill>
                  <a:srgbClr val="009CDC"/>
                </a:solidFill>
                <a:latin typeface="MetLife Circular Light"/>
                <a:cs typeface="MetLife Circular Light"/>
              </a:rPr>
              <a:t>and</a:t>
            </a:r>
            <a:r>
              <a:rPr sz="1900" b="0" spc="-55" dirty="0">
                <a:solidFill>
                  <a:srgbClr val="009CDC"/>
                </a:solidFill>
                <a:latin typeface="MetLife Circular Light"/>
                <a:cs typeface="MetLife Circular Light"/>
              </a:rPr>
              <a:t> </a:t>
            </a:r>
            <a:r>
              <a:rPr sz="1900" b="0" spc="-35" dirty="0">
                <a:solidFill>
                  <a:srgbClr val="009CDC"/>
                </a:solidFill>
                <a:latin typeface="MetLife Circular Light"/>
                <a:cs typeface="MetLife Circular Light"/>
              </a:rPr>
              <a:t>Health</a:t>
            </a:r>
            <a:endParaRPr sz="1900" dirty="0">
              <a:latin typeface="MetLife Circular Light"/>
              <a:cs typeface="MetLife Circular Light"/>
            </a:endParaRPr>
          </a:p>
          <a:p>
            <a:pPr marL="12700" marR="5080">
              <a:lnSpc>
                <a:spcPts val="2080"/>
              </a:lnSpc>
              <a:spcBef>
                <a:spcPts val="2125"/>
              </a:spcBef>
            </a:pPr>
            <a:r>
              <a:rPr sz="1900" b="1" spc="-5" dirty="0">
                <a:latin typeface="Georgia"/>
                <a:cs typeface="Georgia"/>
              </a:rPr>
              <a:t>How to </a:t>
            </a:r>
            <a:r>
              <a:rPr sz="1900" b="1" dirty="0">
                <a:latin typeface="Georgia"/>
                <a:cs typeface="Georgia"/>
              </a:rPr>
              <a:t>submit a </a:t>
            </a:r>
            <a:r>
              <a:rPr sz="1900" b="1" spc="-5" dirty="0">
                <a:latin typeface="Georgia"/>
                <a:cs typeface="Georgia"/>
              </a:rPr>
              <a:t>MetLife </a:t>
            </a:r>
            <a:r>
              <a:rPr sz="1900" b="1" dirty="0">
                <a:latin typeface="Georgia"/>
                <a:cs typeface="Georgia"/>
              </a:rPr>
              <a:t>Accident</a:t>
            </a:r>
            <a:r>
              <a:rPr lang="en-US" sz="1900" b="1" dirty="0">
                <a:latin typeface="Georgia"/>
                <a:cs typeface="Georgia"/>
              </a:rPr>
              <a:t> or </a:t>
            </a:r>
            <a:r>
              <a:rPr sz="1900" b="1" spc="-5" dirty="0">
                <a:latin typeface="Georgia"/>
                <a:cs typeface="Georgia"/>
              </a:rPr>
              <a:t>Hospital </a:t>
            </a:r>
            <a:r>
              <a:rPr sz="1900" b="1" dirty="0">
                <a:latin typeface="Georgia"/>
                <a:cs typeface="Georgia"/>
              </a:rPr>
              <a:t>Indemnity</a:t>
            </a:r>
            <a:r>
              <a:rPr lang="en-US" sz="1900" b="1" dirty="0">
                <a:latin typeface="Georgia"/>
                <a:cs typeface="Georgia"/>
              </a:rPr>
              <a:t> </a:t>
            </a:r>
            <a:r>
              <a:rPr sz="1900" b="1" spc="-5" dirty="0">
                <a:latin typeface="Georgia"/>
                <a:cs typeface="Georgia"/>
              </a:rPr>
              <a:t>claim</a:t>
            </a:r>
            <a:endParaRPr sz="1900" dirty="0">
              <a:latin typeface="Georgia"/>
              <a:cs typeface="Georgi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4440" y="4741976"/>
            <a:ext cx="6751320" cy="81915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5875" marR="5080">
              <a:lnSpc>
                <a:spcPts val="1260"/>
              </a:lnSpc>
              <a:spcBef>
                <a:spcPts val="190"/>
              </a:spcBef>
            </a:pPr>
            <a:r>
              <a:rPr sz="1100" dirty="0">
                <a:latin typeface="Arial"/>
                <a:cs typeface="Arial"/>
              </a:rPr>
              <a:t>Submitting </a:t>
            </a:r>
            <a:r>
              <a:rPr sz="1100" spc="-5" dirty="0">
                <a:latin typeface="Arial"/>
                <a:cs typeface="Arial"/>
              </a:rPr>
              <a:t>an </a:t>
            </a:r>
            <a:r>
              <a:rPr sz="1100" dirty="0">
                <a:latin typeface="Arial"/>
                <a:cs typeface="Arial"/>
              </a:rPr>
              <a:t>accident</a:t>
            </a:r>
            <a:r>
              <a:rPr lang="en-US" sz="1100" dirty="0">
                <a:latin typeface="Arial"/>
                <a:cs typeface="Arial"/>
              </a:rPr>
              <a:t> or </a:t>
            </a:r>
            <a:r>
              <a:rPr sz="1100" spc="-5" dirty="0">
                <a:latin typeface="Arial"/>
                <a:cs typeface="Arial"/>
              </a:rPr>
              <a:t>hospital indemnity</a:t>
            </a:r>
            <a:r>
              <a:rPr lang="en-US"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claim </a:t>
            </a:r>
            <a:r>
              <a:rPr sz="1100" spc="-5" dirty="0">
                <a:latin typeface="Arial"/>
                <a:cs typeface="Arial"/>
              </a:rPr>
              <a:t>doesn’t have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be  </a:t>
            </a:r>
            <a:r>
              <a:rPr sz="1100" dirty="0">
                <a:latin typeface="Arial"/>
                <a:cs typeface="Arial"/>
              </a:rPr>
              <a:t>challenging. Below you’ll find the </a:t>
            </a:r>
            <a:r>
              <a:rPr sz="1100" spc="-5" dirty="0">
                <a:latin typeface="Arial"/>
                <a:cs typeface="Arial"/>
              </a:rPr>
              <a:t>information and </a:t>
            </a:r>
            <a:r>
              <a:rPr sz="1100" dirty="0">
                <a:latin typeface="Arial"/>
                <a:cs typeface="Arial"/>
              </a:rPr>
              <a:t>tools you </a:t>
            </a:r>
            <a:r>
              <a:rPr sz="1100" spc="-5" dirty="0">
                <a:latin typeface="Arial"/>
                <a:cs typeface="Arial"/>
              </a:rPr>
              <a:t>need </a:t>
            </a:r>
            <a:r>
              <a:rPr sz="1100" dirty="0">
                <a:latin typeface="Arial"/>
                <a:cs typeface="Arial"/>
              </a:rPr>
              <a:t>to make the </a:t>
            </a:r>
            <a:r>
              <a:rPr sz="1100" spc="-5" dirty="0">
                <a:latin typeface="Arial"/>
                <a:cs typeface="Arial"/>
              </a:rPr>
              <a:t>process as </a:t>
            </a:r>
            <a:r>
              <a:rPr sz="1100" dirty="0">
                <a:latin typeface="Arial"/>
                <a:cs typeface="Arial"/>
              </a:rPr>
              <a:t>smooth </a:t>
            </a: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possible.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50" b="1" spc="-5" dirty="0">
                <a:latin typeface="Arial"/>
                <a:cs typeface="Arial"/>
              </a:rPr>
              <a:t>How </a:t>
            </a:r>
            <a:r>
              <a:rPr sz="950" b="1" dirty="0">
                <a:latin typeface="Arial"/>
                <a:cs typeface="Arial"/>
              </a:rPr>
              <a:t>to </a:t>
            </a:r>
            <a:r>
              <a:rPr sz="950" b="1" spc="-5" dirty="0">
                <a:latin typeface="Arial"/>
                <a:cs typeface="Arial"/>
              </a:rPr>
              <a:t>submit an </a:t>
            </a:r>
            <a:r>
              <a:rPr sz="950" b="1" dirty="0">
                <a:latin typeface="Arial"/>
                <a:cs typeface="Arial"/>
              </a:rPr>
              <a:t>accident</a:t>
            </a:r>
            <a:r>
              <a:rPr lang="en-US" sz="950" b="1" dirty="0">
                <a:latin typeface="Arial"/>
                <a:cs typeface="Arial"/>
              </a:rPr>
              <a:t> or </a:t>
            </a:r>
            <a:r>
              <a:rPr sz="950" b="1" dirty="0">
                <a:latin typeface="Arial"/>
                <a:cs typeface="Arial"/>
              </a:rPr>
              <a:t>hospital indemnity</a:t>
            </a:r>
            <a:r>
              <a:rPr lang="en-US" sz="950" b="1" dirty="0">
                <a:latin typeface="Arial"/>
                <a:cs typeface="Arial"/>
              </a:rPr>
              <a:t> </a:t>
            </a:r>
            <a:r>
              <a:rPr sz="950" b="1" spc="-5" dirty="0">
                <a:latin typeface="Arial"/>
                <a:cs typeface="Arial"/>
              </a:rPr>
              <a:t>claim</a:t>
            </a:r>
            <a:r>
              <a:rPr sz="950" b="1" spc="-20" dirty="0">
                <a:latin typeface="Arial"/>
                <a:cs typeface="Arial"/>
              </a:rPr>
              <a:t> </a:t>
            </a:r>
            <a:r>
              <a:rPr sz="950" b="1" dirty="0">
                <a:latin typeface="Arial"/>
                <a:cs typeface="Arial"/>
              </a:rPr>
              <a:t>online</a:t>
            </a: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Submitting a claim is as simple as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1-2-3: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11" y="5411521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>
                <a:moveTo>
                  <a:pt x="0" y="0"/>
                </a:moveTo>
                <a:lnTo>
                  <a:pt x="6645470" y="0"/>
                </a:lnTo>
              </a:path>
            </a:pathLst>
          </a:custGeom>
          <a:ln w="9229">
            <a:solidFill>
              <a:srgbClr val="A3A7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91460" y="954023"/>
            <a:ext cx="389318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40" dirty="0">
                <a:solidFill>
                  <a:srgbClr val="0066A6"/>
                </a:solidFill>
                <a:latin typeface="Arial"/>
                <a:cs typeface="Arial"/>
              </a:rPr>
              <a:t>MyBenefits: </a:t>
            </a:r>
            <a:r>
              <a:rPr sz="1100" b="1" spc="15" dirty="0">
                <a:solidFill>
                  <a:srgbClr val="0066A6"/>
                </a:solidFill>
                <a:latin typeface="Arial"/>
                <a:cs typeface="Arial"/>
              </a:rPr>
              <a:t>easy </a:t>
            </a:r>
            <a:r>
              <a:rPr sz="1100" b="1" spc="20" dirty="0">
                <a:solidFill>
                  <a:srgbClr val="0066A6"/>
                </a:solidFill>
                <a:latin typeface="Arial"/>
                <a:cs typeface="Arial"/>
              </a:rPr>
              <a:t>online </a:t>
            </a:r>
            <a:r>
              <a:rPr sz="1100" b="1" spc="15" dirty="0">
                <a:solidFill>
                  <a:srgbClr val="0066A6"/>
                </a:solidFill>
                <a:latin typeface="Arial"/>
                <a:cs typeface="Arial"/>
              </a:rPr>
              <a:t>claim</a:t>
            </a:r>
            <a:r>
              <a:rPr sz="1100" b="1" spc="55" dirty="0">
                <a:solidFill>
                  <a:srgbClr val="0066A6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0066A6"/>
                </a:solidFill>
                <a:latin typeface="Arial"/>
                <a:cs typeface="Arial"/>
              </a:rPr>
              <a:t>submission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2200"/>
              </a:lnSpc>
              <a:spcBef>
                <a:spcPts val="92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MyBenefits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web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portal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 MetLife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group participants.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Once registered,  you can log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to: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1460" y="1525015"/>
            <a:ext cx="3229610" cy="115316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52400" indent="-139700">
              <a:lnSpc>
                <a:spcPct val="100000"/>
              </a:lnSpc>
              <a:spcBef>
                <a:spcPts val="505"/>
              </a:spcBef>
              <a:buSzPct val="55555"/>
              <a:buChar char="●"/>
              <a:tabLst>
                <a:tab pos="15240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Submit a claim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 upload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medical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documentation</a:t>
            </a:r>
            <a:endParaRPr sz="900"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spcBef>
                <a:spcPts val="409"/>
              </a:spcBef>
              <a:buSzPct val="55555"/>
              <a:buChar char="●"/>
              <a:tabLst>
                <a:tab pos="15240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See claim status,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history, and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payments</a:t>
            </a:r>
            <a:endParaRPr sz="900"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spcBef>
                <a:spcPts val="310"/>
              </a:spcBef>
              <a:buSzPct val="55555"/>
              <a:buChar char="●"/>
              <a:tabLst>
                <a:tab pos="152400" algn="l"/>
              </a:tabLst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Set up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direct deposit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benefits</a:t>
            </a:r>
            <a:endParaRPr sz="900"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spcBef>
                <a:spcPts val="434"/>
              </a:spcBef>
              <a:buSzPct val="55555"/>
              <a:buChar char="●"/>
              <a:tabLst>
                <a:tab pos="152400" algn="l"/>
              </a:tabLst>
            </a:pP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Read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correspondence from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MetLife</a:t>
            </a:r>
            <a:endParaRPr sz="900"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spcBef>
                <a:spcPts val="405"/>
              </a:spcBef>
              <a:buSzPct val="55555"/>
              <a:buChar char="●"/>
              <a:tabLst>
                <a:tab pos="152400" algn="l"/>
              </a:tabLst>
            </a:pP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Download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claim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forms</a:t>
            </a:r>
            <a:endParaRPr sz="900">
              <a:latin typeface="Arial"/>
              <a:cs typeface="Arial"/>
            </a:endParaRPr>
          </a:p>
          <a:p>
            <a:pPr marL="152400" indent="-139700">
              <a:lnSpc>
                <a:spcPct val="100000"/>
              </a:lnSpc>
              <a:spcBef>
                <a:spcPts val="434"/>
              </a:spcBef>
              <a:buSzPct val="55555"/>
              <a:buChar char="●"/>
              <a:tabLst>
                <a:tab pos="15240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View your certificate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insurance and designate</a:t>
            </a:r>
            <a:r>
              <a:rPr sz="90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beneficiaries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3572" y="1713382"/>
            <a:ext cx="1531620" cy="1174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Benefits of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registering</a:t>
            </a:r>
            <a:r>
              <a:rPr sz="10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to  process claims</a:t>
            </a:r>
            <a:r>
              <a:rPr sz="1000" b="1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online:</a:t>
            </a:r>
            <a:endParaRPr sz="10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355"/>
              </a:spcBef>
              <a:buSzPct val="120000"/>
              <a:buChar char="•"/>
              <a:tabLst>
                <a:tab pos="134620" algn="l"/>
              </a:tabLst>
            </a:pP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Faster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processing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time</a:t>
            </a:r>
            <a:endParaRPr sz="1000">
              <a:latin typeface="Arial"/>
              <a:cs typeface="Arial"/>
            </a:endParaRPr>
          </a:p>
          <a:p>
            <a:pPr marL="133985" indent="-121920">
              <a:lnSpc>
                <a:spcPct val="100000"/>
              </a:lnSpc>
              <a:spcBef>
                <a:spcPts val="695"/>
              </a:spcBef>
              <a:buSzPct val="120000"/>
              <a:buChar char="•"/>
              <a:tabLst>
                <a:tab pos="13462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Less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paper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waste</a:t>
            </a:r>
            <a:endParaRPr sz="1000">
              <a:latin typeface="Arial"/>
              <a:cs typeface="Arial"/>
            </a:endParaRPr>
          </a:p>
          <a:p>
            <a:pPr marL="133985" marR="16510" indent="-121920">
              <a:lnSpc>
                <a:spcPct val="108000"/>
              </a:lnSpc>
              <a:spcBef>
                <a:spcPts val="600"/>
              </a:spcBef>
              <a:buSzPct val="120000"/>
              <a:buChar char="•"/>
              <a:tabLst>
                <a:tab pos="13462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Claims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00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submitted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7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days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week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2962" y="1005836"/>
            <a:ext cx="770890" cy="481965"/>
          </a:xfrm>
          <a:custGeom>
            <a:avLst/>
            <a:gdLst/>
            <a:ahLst/>
            <a:cxnLst/>
            <a:rect l="l" t="t" r="r" b="b"/>
            <a:pathLst>
              <a:path w="770890" h="481965">
                <a:moveTo>
                  <a:pt x="722287" y="0"/>
                </a:moveTo>
                <a:lnTo>
                  <a:pt x="48145" y="0"/>
                </a:lnTo>
                <a:lnTo>
                  <a:pt x="29400" y="3784"/>
                </a:lnTo>
                <a:lnTo>
                  <a:pt x="14097" y="14109"/>
                </a:lnTo>
                <a:lnTo>
                  <a:pt x="3784" y="29413"/>
                </a:lnTo>
                <a:lnTo>
                  <a:pt x="0" y="48158"/>
                </a:lnTo>
                <a:lnTo>
                  <a:pt x="0" y="433374"/>
                </a:lnTo>
                <a:lnTo>
                  <a:pt x="3784" y="452120"/>
                </a:lnTo>
                <a:lnTo>
                  <a:pt x="14097" y="467423"/>
                </a:lnTo>
                <a:lnTo>
                  <a:pt x="29400" y="477748"/>
                </a:lnTo>
                <a:lnTo>
                  <a:pt x="48145" y="481533"/>
                </a:lnTo>
                <a:lnTo>
                  <a:pt x="722287" y="481533"/>
                </a:lnTo>
                <a:lnTo>
                  <a:pt x="741032" y="477748"/>
                </a:lnTo>
                <a:lnTo>
                  <a:pt x="756335" y="467423"/>
                </a:lnTo>
                <a:lnTo>
                  <a:pt x="766660" y="452120"/>
                </a:lnTo>
                <a:lnTo>
                  <a:pt x="770445" y="433374"/>
                </a:lnTo>
                <a:lnTo>
                  <a:pt x="770445" y="48158"/>
                </a:lnTo>
                <a:lnTo>
                  <a:pt x="766660" y="29413"/>
                </a:lnTo>
                <a:lnTo>
                  <a:pt x="756335" y="14109"/>
                </a:lnTo>
                <a:lnTo>
                  <a:pt x="741032" y="3784"/>
                </a:lnTo>
                <a:lnTo>
                  <a:pt x="722287" y="0"/>
                </a:lnTo>
                <a:close/>
              </a:path>
            </a:pathLst>
          </a:custGeom>
          <a:solidFill>
            <a:srgbClr val="006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1105" y="1053998"/>
            <a:ext cx="674370" cy="385445"/>
          </a:xfrm>
          <a:custGeom>
            <a:avLst/>
            <a:gdLst/>
            <a:ahLst/>
            <a:cxnLst/>
            <a:rect l="l" t="t" r="r" b="b"/>
            <a:pathLst>
              <a:path w="674369" h="385444">
                <a:moveTo>
                  <a:pt x="674141" y="385216"/>
                </a:moveTo>
                <a:lnTo>
                  <a:pt x="0" y="385216"/>
                </a:lnTo>
                <a:lnTo>
                  <a:pt x="0" y="0"/>
                </a:lnTo>
                <a:lnTo>
                  <a:pt x="674141" y="0"/>
                </a:lnTo>
                <a:lnTo>
                  <a:pt x="674141" y="3852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15579" y="1559598"/>
            <a:ext cx="385445" cy="0"/>
          </a:xfrm>
          <a:custGeom>
            <a:avLst/>
            <a:gdLst/>
            <a:ahLst/>
            <a:cxnLst/>
            <a:rect l="l" t="t" r="r" b="b"/>
            <a:pathLst>
              <a:path w="385444">
                <a:moveTo>
                  <a:pt x="0" y="0"/>
                </a:moveTo>
                <a:lnTo>
                  <a:pt x="385020" y="0"/>
                </a:lnTo>
              </a:path>
            </a:pathLst>
          </a:custGeom>
          <a:ln w="32751">
            <a:solidFill>
              <a:srgbClr val="D7D8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11872" y="1511438"/>
            <a:ext cx="193040" cy="0"/>
          </a:xfrm>
          <a:custGeom>
            <a:avLst/>
            <a:gdLst/>
            <a:ahLst/>
            <a:cxnLst/>
            <a:rect l="l" t="t" r="r" b="b"/>
            <a:pathLst>
              <a:path w="193040">
                <a:moveTo>
                  <a:pt x="0" y="0"/>
                </a:moveTo>
                <a:lnTo>
                  <a:pt x="192509" y="0"/>
                </a:lnTo>
              </a:path>
            </a:pathLst>
          </a:custGeom>
          <a:ln w="32751">
            <a:solidFill>
              <a:srgbClr val="A3A7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4485" y="1487369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0"/>
                </a:moveTo>
                <a:lnTo>
                  <a:pt x="0" y="48158"/>
                </a:lnTo>
                <a:lnTo>
                  <a:pt x="48158" y="48158"/>
                </a:lnTo>
                <a:lnTo>
                  <a:pt x="29413" y="44373"/>
                </a:lnTo>
                <a:lnTo>
                  <a:pt x="14109" y="34048"/>
                </a:lnTo>
                <a:lnTo>
                  <a:pt x="3784" y="18745"/>
                </a:lnTo>
                <a:lnTo>
                  <a:pt x="0" y="0"/>
                </a:lnTo>
                <a:close/>
              </a:path>
            </a:pathLst>
          </a:custGeom>
          <a:solidFill>
            <a:srgbClr val="A3A7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63717" y="1487369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48158" y="0"/>
                </a:moveTo>
                <a:lnTo>
                  <a:pt x="44373" y="18745"/>
                </a:lnTo>
                <a:lnTo>
                  <a:pt x="34061" y="34048"/>
                </a:lnTo>
                <a:lnTo>
                  <a:pt x="18745" y="44373"/>
                </a:lnTo>
                <a:lnTo>
                  <a:pt x="0" y="48158"/>
                </a:lnTo>
                <a:lnTo>
                  <a:pt x="48158" y="48158"/>
                </a:lnTo>
                <a:lnTo>
                  <a:pt x="48158" y="0"/>
                </a:lnTo>
                <a:close/>
              </a:path>
            </a:pathLst>
          </a:custGeom>
          <a:solidFill>
            <a:srgbClr val="A3A7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75715" y="1137640"/>
            <a:ext cx="337065" cy="2660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800007" y="2885725"/>
            <a:ext cx="3606011" cy="1019061"/>
          </a:xfrm>
          <a:prstGeom prst="rect">
            <a:avLst/>
          </a:prstGeom>
        </p:spPr>
        <p:txBody>
          <a:bodyPr vert="horz" wrap="square" lIns="0" tIns="64769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MetLife Mobile</a:t>
            </a:r>
            <a:r>
              <a:rPr sz="9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10" dirty="0">
                <a:solidFill>
                  <a:srgbClr val="231F20"/>
                </a:solidFill>
                <a:latin typeface="Arial"/>
                <a:cs typeface="Arial"/>
              </a:rPr>
              <a:t>App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16100"/>
              </a:lnSpc>
              <a:spcBef>
                <a:spcPts val="24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Employees can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also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submit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 access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claim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information on-the-go.</a:t>
            </a:r>
            <a:r>
              <a:rPr lang="en-US" sz="900" spc="-5" dirty="0">
                <a:solidFill>
                  <a:srgbClr val="231F20"/>
                </a:solidFill>
                <a:latin typeface="Arial"/>
                <a:cs typeface="Arial"/>
              </a:rPr>
              <a:t> 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Our mobile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app has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 same features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 MyBenefits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web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portal</a:t>
            </a:r>
            <a:r>
              <a:rPr lang="en-US"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—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employees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can register </a:t>
            </a:r>
            <a:r>
              <a:rPr lang="en-US" sz="900" dirty="0">
                <a:solidFill>
                  <a:srgbClr val="231F20"/>
                </a:solidFill>
                <a:latin typeface="Arial"/>
                <a:ea typeface="+mn-lt"/>
                <a:cs typeface="Arial"/>
              </a:rPr>
              <a:t>and submit claims online, view </a:t>
            </a:r>
            <a:r>
              <a:rPr lang="en-US" sz="900" dirty="0">
                <a:solidFill>
                  <a:srgbClr val="231F20"/>
                </a:solidFill>
                <a:latin typeface="Arial"/>
                <a:cs typeface="Arial"/>
              </a:rPr>
              <a:t>claim status, letters and benefit payments.</a:t>
            </a:r>
            <a:endParaRPr lang="en-US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2700" marR="114935">
              <a:lnSpc>
                <a:spcPct val="116100"/>
              </a:lnSpc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05264" y="3871608"/>
            <a:ext cx="1122996" cy="3327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04073" y="3871609"/>
            <a:ext cx="1122996" cy="3327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88411" y="4303204"/>
            <a:ext cx="32778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35" dirty="0">
                <a:solidFill>
                  <a:srgbClr val="009CDC"/>
                </a:solidFill>
                <a:latin typeface="Arial"/>
                <a:cs typeface="Arial"/>
              </a:rPr>
              <a:t>Download</a:t>
            </a:r>
            <a:r>
              <a:rPr sz="900" spc="-80" dirty="0">
                <a:solidFill>
                  <a:srgbClr val="009CDC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009CDC"/>
                </a:solidFill>
                <a:latin typeface="Arial"/>
                <a:cs typeface="Arial"/>
              </a:rPr>
              <a:t>the</a:t>
            </a:r>
            <a:r>
              <a:rPr sz="900" spc="-45" dirty="0">
                <a:solidFill>
                  <a:srgbClr val="009CDC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009CDC"/>
                </a:solidFill>
                <a:latin typeface="Arial"/>
                <a:cs typeface="Arial"/>
              </a:rPr>
              <a:t>MetLife</a:t>
            </a:r>
            <a:r>
              <a:rPr sz="900" spc="-35" dirty="0">
                <a:solidFill>
                  <a:srgbClr val="009CDC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009CDC"/>
                </a:solidFill>
                <a:latin typeface="Arial"/>
                <a:cs typeface="Arial"/>
              </a:rPr>
              <a:t>app</a:t>
            </a:r>
            <a:r>
              <a:rPr sz="900" spc="-45" dirty="0">
                <a:solidFill>
                  <a:srgbClr val="009CDC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009CDC"/>
                </a:solidFill>
                <a:latin typeface="Arial"/>
                <a:cs typeface="Arial"/>
              </a:rPr>
              <a:t>from</a:t>
            </a:r>
            <a:r>
              <a:rPr sz="900" spc="-50" dirty="0">
                <a:solidFill>
                  <a:srgbClr val="009CDC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009CDC"/>
                </a:solidFill>
                <a:latin typeface="Arial"/>
                <a:cs typeface="Arial"/>
              </a:rPr>
              <a:t>the</a:t>
            </a:r>
            <a:r>
              <a:rPr sz="900" spc="-45" dirty="0">
                <a:solidFill>
                  <a:srgbClr val="009CDC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009CDC"/>
                </a:solidFill>
                <a:latin typeface="Arial"/>
                <a:cs typeface="Arial"/>
              </a:rPr>
              <a:t>iTunes</a:t>
            </a:r>
            <a:r>
              <a:rPr sz="900" spc="-55" dirty="0">
                <a:solidFill>
                  <a:srgbClr val="009CDC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009CDC"/>
                </a:solidFill>
                <a:latin typeface="Arial"/>
                <a:cs typeface="Arial"/>
              </a:rPr>
              <a:t>App</a:t>
            </a:r>
            <a:r>
              <a:rPr sz="900" spc="-35" dirty="0">
                <a:solidFill>
                  <a:srgbClr val="009CDC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009CDC"/>
                </a:solidFill>
                <a:latin typeface="Arial"/>
                <a:cs typeface="Arial"/>
              </a:rPr>
              <a:t>Store</a:t>
            </a:r>
            <a:r>
              <a:rPr sz="900" spc="-45" dirty="0">
                <a:solidFill>
                  <a:srgbClr val="009CDC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009CDC"/>
                </a:solidFill>
                <a:latin typeface="Arial"/>
                <a:cs typeface="Arial"/>
              </a:rPr>
              <a:t>or</a:t>
            </a:r>
            <a:r>
              <a:rPr sz="900" spc="-35" dirty="0">
                <a:solidFill>
                  <a:srgbClr val="009CDC"/>
                </a:solidFill>
                <a:latin typeface="Arial"/>
                <a:cs typeface="Arial"/>
              </a:rPr>
              <a:t> Google</a:t>
            </a:r>
            <a:r>
              <a:rPr sz="900" spc="-85" dirty="0">
                <a:solidFill>
                  <a:srgbClr val="009CDC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009CDC"/>
                </a:solidFill>
                <a:latin typeface="Arial"/>
                <a:cs typeface="Arial"/>
              </a:rPr>
              <a:t>Play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1450" y="9173648"/>
            <a:ext cx="1694688" cy="3657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70090" y="6545123"/>
            <a:ext cx="6828790" cy="3056077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12700" marR="214629">
              <a:lnSpc>
                <a:spcPct val="100000"/>
              </a:lnSpc>
              <a:spcBef>
                <a:spcPts val="100"/>
              </a:spcBef>
            </a:pP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METLIFE’S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ACCIDENT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INSURANCE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IS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AAAAA"/>
                </a:solidFill>
                <a:latin typeface="Arial"/>
                <a:cs typeface="Arial"/>
              </a:rPr>
              <a:t>A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LIMITED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BENEFIT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GROUP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INSURANCE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POLICY.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The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policy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is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not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intended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to</a:t>
            </a:r>
            <a:r>
              <a:rPr sz="800" spc="-65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be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AAAAA"/>
                </a:solidFill>
                <a:latin typeface="Arial"/>
                <a:cs typeface="Arial"/>
              </a:rPr>
              <a:t>a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substitute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for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medical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coverage 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and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certain states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may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require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the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insured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to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have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medical coverage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to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enroll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for the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coverage.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The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policy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or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its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provisions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may vary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or be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unavailable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in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some 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states. There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are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benefit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reductions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that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begin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at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age 65,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if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applicable.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Like most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group accident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and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health insurance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policies,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policies offered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by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MetLife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may 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include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waiting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periods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and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contain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certain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exclusions,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limitations</a:t>
            </a:r>
            <a:r>
              <a:rPr sz="800" spc="-65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and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terms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for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keeping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them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in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force.</a:t>
            </a:r>
            <a:r>
              <a:rPr sz="800" spc="-65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For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complete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details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of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coverage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and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availability,</a:t>
            </a:r>
            <a:r>
              <a:rPr sz="800" spc="-65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please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refer 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to</a:t>
            </a:r>
            <a:r>
              <a:rPr sz="800" spc="-8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the</a:t>
            </a:r>
            <a:r>
              <a:rPr sz="800" spc="-75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group</a:t>
            </a:r>
            <a:r>
              <a:rPr sz="800" spc="-75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policy</a:t>
            </a:r>
            <a:r>
              <a:rPr sz="800" spc="-75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form</a:t>
            </a:r>
            <a:r>
              <a:rPr sz="800" spc="-75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GPNP12-AX</a:t>
            </a:r>
            <a:r>
              <a:rPr sz="800" spc="-75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or</a:t>
            </a:r>
            <a:r>
              <a:rPr sz="800" spc="-75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contact</a:t>
            </a:r>
            <a:r>
              <a:rPr sz="800" spc="-75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MetLife.</a:t>
            </a:r>
            <a:endParaRPr sz="800" dirty="0">
              <a:latin typeface="Arial"/>
              <a:cs typeface="Arial"/>
            </a:endParaRPr>
          </a:p>
          <a:p>
            <a:pPr marL="12700" marR="308610">
              <a:lnSpc>
                <a:spcPct val="100000"/>
              </a:lnSpc>
              <a:spcBef>
                <a:spcPts val="500"/>
              </a:spcBef>
            </a:pP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METLIFE'S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HOSPITAL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INDEMNITY INSURANCE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IS </a:t>
            </a:r>
            <a:r>
              <a:rPr sz="800" dirty="0">
                <a:solidFill>
                  <a:srgbClr val="AAAAAA"/>
                </a:solidFill>
                <a:latin typeface="Arial"/>
                <a:cs typeface="Arial"/>
              </a:rPr>
              <a:t>A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LIMITED BENEFIT GROUP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INSURANCE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POLICY.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The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policy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is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not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intended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to be </a:t>
            </a:r>
            <a:r>
              <a:rPr sz="800" dirty="0">
                <a:solidFill>
                  <a:srgbClr val="AAAAAA"/>
                </a:solidFill>
                <a:latin typeface="Arial"/>
                <a:cs typeface="Arial"/>
              </a:rPr>
              <a:t>a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substitute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for 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medical coverage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and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certain states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may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require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the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insured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to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have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medical coverage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to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enroll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for the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coverage.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The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policy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or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its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provisions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may vary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or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be  unavailable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in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some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states. There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is </a:t>
            </a:r>
            <a:r>
              <a:rPr sz="800" dirty="0">
                <a:solidFill>
                  <a:srgbClr val="AAAAAA"/>
                </a:solidFill>
                <a:latin typeface="Arial"/>
                <a:cs typeface="Arial"/>
              </a:rPr>
              <a:t>a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preexisting condition limitation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for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hospital sickness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benefits.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There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are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benefit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reductions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that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begin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at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age 65. Like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most 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group accident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and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health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insurance policies,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policies offered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by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MetLife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may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contain certain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exclusions, limitations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and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terms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for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keeping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them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in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force.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For 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complete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details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of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coverage</a:t>
            </a:r>
            <a:r>
              <a:rPr sz="800" spc="-65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and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availability,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please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refer</a:t>
            </a:r>
            <a:r>
              <a:rPr sz="800" spc="-65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to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the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group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policy</a:t>
            </a:r>
            <a:r>
              <a:rPr sz="800" spc="-65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form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GPNP12-AX,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GPNP13-HI,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or</a:t>
            </a:r>
            <a:r>
              <a:rPr sz="800" spc="-65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GPNP12-AX-PASG,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or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contact</a:t>
            </a:r>
            <a:r>
              <a:rPr sz="800" spc="-7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MetLife.</a:t>
            </a:r>
            <a:r>
              <a:rPr sz="800" spc="-65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Benefits 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are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underwritten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by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Metropolitan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Life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Insurance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Company, </a:t>
            </a:r>
            <a:r>
              <a:rPr sz="800" spc="-30" dirty="0">
                <a:solidFill>
                  <a:srgbClr val="AAAAAA"/>
                </a:solidFill>
                <a:latin typeface="Arial"/>
                <a:cs typeface="Arial"/>
              </a:rPr>
              <a:t>New York, New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York.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In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certain states,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availability </a:t>
            </a:r>
            <a:r>
              <a:rPr sz="800" spc="-20" dirty="0">
                <a:solidFill>
                  <a:srgbClr val="AAAAAA"/>
                </a:solidFill>
                <a:latin typeface="Arial"/>
                <a:cs typeface="Arial"/>
              </a:rPr>
              <a:t>of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MetLife’s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Group Hospital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Indemnity Insurance is  </a:t>
            </a:r>
            <a:r>
              <a:rPr sz="800" spc="-35" dirty="0">
                <a:solidFill>
                  <a:srgbClr val="AAAAAA"/>
                </a:solidFill>
                <a:latin typeface="Arial"/>
                <a:cs typeface="Arial"/>
              </a:rPr>
              <a:t>pending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regulatory</a:t>
            </a:r>
            <a:r>
              <a:rPr sz="800" spc="-120" dirty="0">
                <a:solidFill>
                  <a:srgbClr val="AAAAAA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AAAAAA"/>
                </a:solidFill>
                <a:latin typeface="Arial"/>
                <a:cs typeface="Arial"/>
              </a:rPr>
              <a:t>approval.</a:t>
            </a:r>
            <a:endParaRPr lang="en-US" sz="800" spc="-40" dirty="0">
              <a:solidFill>
                <a:srgbClr val="AAAAAA"/>
              </a:solidFill>
              <a:latin typeface="Arial"/>
              <a:cs typeface="Arial"/>
            </a:endParaRPr>
          </a:p>
          <a:p>
            <a:pPr marL="12700" marR="308610">
              <a:lnSpc>
                <a:spcPct val="100000"/>
              </a:lnSpc>
              <a:spcBef>
                <a:spcPts val="500"/>
              </a:spcBef>
            </a:pPr>
            <a:endParaRPr lang="en-US" sz="800" spc="-40" dirty="0">
              <a:solidFill>
                <a:srgbClr val="AAAAAA"/>
              </a:solidFill>
              <a:latin typeface="Arial"/>
              <a:cs typeface="Arial"/>
            </a:endParaRPr>
          </a:p>
          <a:p>
            <a:pPr marL="12700" marR="308610">
              <a:lnSpc>
                <a:spcPct val="100000"/>
              </a:lnSpc>
              <a:spcBef>
                <a:spcPts val="500"/>
              </a:spcBef>
            </a:pPr>
            <a:endParaRPr lang="en-US" sz="800" spc="-40" dirty="0">
              <a:solidFill>
                <a:srgbClr val="AAAAAA"/>
              </a:solidFill>
              <a:latin typeface="Arial"/>
              <a:cs typeface="Arial"/>
            </a:endParaRPr>
          </a:p>
          <a:p>
            <a:pPr marL="12700" marR="308610">
              <a:lnSpc>
                <a:spcPct val="100000"/>
              </a:lnSpc>
              <a:spcBef>
                <a:spcPts val="500"/>
              </a:spcBef>
            </a:pPr>
            <a:endParaRPr lang="en-US" sz="800" spc="-40" dirty="0">
              <a:solidFill>
                <a:srgbClr val="AAAAAA"/>
              </a:solidFill>
              <a:latin typeface="Arial"/>
              <a:cs typeface="Arial"/>
            </a:endParaRPr>
          </a:p>
          <a:p>
            <a:pPr marL="12700" marR="308610">
              <a:lnSpc>
                <a:spcPct val="100000"/>
              </a:lnSpc>
              <a:spcBef>
                <a:spcPts val="500"/>
              </a:spcBef>
            </a:pPr>
            <a:endParaRPr lang="en-US" sz="800" spc="-40" dirty="0">
              <a:solidFill>
                <a:srgbClr val="AAAAAA"/>
              </a:solidFill>
              <a:latin typeface="Arial"/>
              <a:cs typeface="Arial"/>
            </a:endParaRPr>
          </a:p>
          <a:p>
            <a:pPr marL="12700" marR="308610">
              <a:lnSpc>
                <a:spcPct val="100000"/>
              </a:lnSpc>
              <a:spcBef>
                <a:spcPts val="500"/>
              </a:spcBef>
            </a:pP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en-US" sz="1200" dirty="0">
              <a:latin typeface="Arial"/>
              <a:cs typeface="Arial"/>
            </a:endParaRPr>
          </a:p>
          <a:p>
            <a:pPr marL="2565400">
              <a:lnSpc>
                <a:spcPct val="100000"/>
              </a:lnSpc>
            </a:pPr>
            <a:r>
              <a:rPr sz="900" b="1" spc="-5" dirty="0">
                <a:solidFill>
                  <a:srgbClr val="A3A7A9"/>
                </a:solidFill>
                <a:latin typeface="Arial"/>
                <a:cs typeface="Arial"/>
              </a:rPr>
              <a:t>Metropolitan Life Insurance Company  </a:t>
            </a:r>
            <a:r>
              <a:rPr sz="900" dirty="0">
                <a:solidFill>
                  <a:srgbClr val="A3A7A9"/>
                </a:solidFill>
                <a:latin typeface="Arial"/>
                <a:cs typeface="Arial"/>
              </a:rPr>
              <a:t>|  </a:t>
            </a:r>
            <a:r>
              <a:rPr sz="900" spc="-10" dirty="0">
                <a:solidFill>
                  <a:srgbClr val="A3A7A9"/>
                </a:solidFill>
                <a:latin typeface="Arial"/>
                <a:cs typeface="Arial"/>
              </a:rPr>
              <a:t>200 </a:t>
            </a:r>
            <a:r>
              <a:rPr sz="900" dirty="0">
                <a:solidFill>
                  <a:srgbClr val="A3A7A9"/>
                </a:solidFill>
                <a:latin typeface="Arial"/>
                <a:cs typeface="Arial"/>
              </a:rPr>
              <a:t>Park </a:t>
            </a:r>
            <a:r>
              <a:rPr sz="900" spc="-10" dirty="0">
                <a:solidFill>
                  <a:srgbClr val="A3A7A9"/>
                </a:solidFill>
                <a:latin typeface="Arial"/>
                <a:cs typeface="Arial"/>
              </a:rPr>
              <a:t>Avenue  </a:t>
            </a:r>
            <a:r>
              <a:rPr sz="900" dirty="0">
                <a:solidFill>
                  <a:srgbClr val="A3A7A9"/>
                </a:solidFill>
                <a:latin typeface="Arial"/>
                <a:cs typeface="Arial"/>
              </a:rPr>
              <a:t>|  </a:t>
            </a:r>
            <a:r>
              <a:rPr sz="900" spc="-5" dirty="0">
                <a:solidFill>
                  <a:srgbClr val="A3A7A9"/>
                </a:solidFill>
                <a:latin typeface="Arial"/>
                <a:cs typeface="Arial"/>
              </a:rPr>
              <a:t>New </a:t>
            </a:r>
            <a:r>
              <a:rPr sz="900" spc="-20" dirty="0">
                <a:solidFill>
                  <a:srgbClr val="A3A7A9"/>
                </a:solidFill>
                <a:latin typeface="Arial"/>
                <a:cs typeface="Arial"/>
              </a:rPr>
              <a:t>York, </a:t>
            </a:r>
            <a:r>
              <a:rPr sz="900" spc="-5" dirty="0">
                <a:solidFill>
                  <a:srgbClr val="A3A7A9"/>
                </a:solidFill>
                <a:latin typeface="Arial"/>
                <a:cs typeface="Arial"/>
              </a:rPr>
              <a:t>NY</a:t>
            </a:r>
            <a:r>
              <a:rPr sz="900" spc="-170" dirty="0">
                <a:solidFill>
                  <a:srgbClr val="A3A7A9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A3A7A9"/>
                </a:solidFill>
                <a:latin typeface="Arial"/>
                <a:cs typeface="Arial"/>
              </a:rPr>
              <a:t>10166</a:t>
            </a:r>
            <a:endParaRPr sz="900" dirty="0">
              <a:latin typeface="Arial"/>
              <a:cs typeface="Arial"/>
            </a:endParaRPr>
          </a:p>
          <a:p>
            <a:pPr marL="4103370">
              <a:lnSpc>
                <a:spcPct val="100000"/>
              </a:lnSpc>
              <a:spcBef>
                <a:spcPts val="229"/>
              </a:spcBef>
            </a:pPr>
            <a:r>
              <a:rPr sz="600" spc="-5" dirty="0">
                <a:solidFill>
                  <a:srgbClr val="A3A7A9"/>
                </a:solidFill>
                <a:latin typeface="Arial"/>
                <a:cs typeface="Arial"/>
              </a:rPr>
              <a:t>L0220001054[exp0521][All </a:t>
            </a:r>
            <a:r>
              <a:rPr sz="600" dirty="0">
                <a:solidFill>
                  <a:srgbClr val="A3A7A9"/>
                </a:solidFill>
                <a:latin typeface="Arial"/>
                <a:cs typeface="Arial"/>
              </a:rPr>
              <a:t>States]  © </a:t>
            </a:r>
            <a:r>
              <a:rPr sz="600" spc="-5" dirty="0">
                <a:solidFill>
                  <a:srgbClr val="A3A7A9"/>
                </a:solidFill>
                <a:latin typeface="Arial"/>
                <a:cs typeface="Arial"/>
              </a:rPr>
              <a:t>2020 </a:t>
            </a:r>
            <a:r>
              <a:rPr sz="600" dirty="0">
                <a:solidFill>
                  <a:srgbClr val="A3A7A9"/>
                </a:solidFill>
                <a:latin typeface="Arial"/>
                <a:cs typeface="Arial"/>
              </a:rPr>
              <a:t>MetLife Services </a:t>
            </a:r>
            <a:r>
              <a:rPr sz="600" spc="-5" dirty="0">
                <a:solidFill>
                  <a:srgbClr val="A3A7A9"/>
                </a:solidFill>
                <a:latin typeface="Arial"/>
                <a:cs typeface="Arial"/>
              </a:rPr>
              <a:t>and </a:t>
            </a:r>
            <a:r>
              <a:rPr sz="600" dirty="0">
                <a:solidFill>
                  <a:srgbClr val="A3A7A9"/>
                </a:solidFill>
                <a:latin typeface="Arial"/>
                <a:cs typeface="Arial"/>
              </a:rPr>
              <a:t>Solutions,</a:t>
            </a:r>
            <a:r>
              <a:rPr sz="600" spc="-55" dirty="0">
                <a:solidFill>
                  <a:srgbClr val="A3A7A9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A3A7A9"/>
                </a:solidFill>
                <a:latin typeface="Arial"/>
                <a:cs typeface="Arial"/>
              </a:rPr>
              <a:t>LLC</a:t>
            </a:r>
            <a:endParaRPr sz="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593</Words>
  <Application>Microsoft Office PowerPoint</Application>
  <PresentationFormat>Custom</PresentationFormat>
  <Paragraphs>50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Georgia</vt:lpstr>
      <vt:lpstr>MetLife Circular Bold</vt:lpstr>
      <vt:lpstr>MetLife Circular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Johnson, Dave</cp:lastModifiedBy>
  <cp:revision>9</cp:revision>
  <dcterms:created xsi:type="dcterms:W3CDTF">2020-02-04T18:12:13Z</dcterms:created>
  <dcterms:modified xsi:type="dcterms:W3CDTF">2020-06-10T20:24:50Z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2019-12-30T00:00:00Z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2020-02-04T00:00:00Z</vt:filetime>
  </property>
</Properties>
</file>