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1"/>
    <p:sldMasterId id="2147483729" r:id="rId2"/>
    <p:sldMasterId id="2147483740" r:id="rId3"/>
    <p:sldMasterId id="2147483751" r:id="rId4"/>
  </p:sldMasterIdLst>
  <p:notesMasterIdLst>
    <p:notesMasterId r:id="rId7"/>
  </p:notesMasterIdLst>
  <p:sldIdLst>
    <p:sldId id="311" r:id="rId5"/>
    <p:sldId id="314" r:id="rId6"/>
  </p:sldIdLst>
  <p:sldSz cx="6858000" cy="9144000" type="letter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5" userDrawn="1">
          <p15:clr>
            <a:srgbClr val="A4A3A4"/>
          </p15:clr>
        </p15:guide>
        <p15:guide id="2" pos="171" userDrawn="1">
          <p15:clr>
            <a:srgbClr val="A4A3A4"/>
          </p15:clr>
        </p15:guide>
        <p15:guide id="3" orient="horz" pos="1603" userDrawn="1">
          <p15:clr>
            <a:srgbClr val="A4A3A4"/>
          </p15:clr>
        </p15:guide>
        <p15:guide id="4" orient="horz" pos="2119" userDrawn="1">
          <p15:clr>
            <a:srgbClr val="A4A3A4"/>
          </p15:clr>
        </p15:guide>
        <p15:guide id="5" pos="2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rek" initials="D [2]" lastIdx="1" clrIdx="0"/>
  <p:cmAuthor id="2" name="Derek" initials="D [3]" lastIdx="1" clrIdx="1"/>
  <p:cmAuthor id="3" name="Derek" initials="D [4]" lastIdx="1" clrIdx="2"/>
  <p:cmAuthor id="4" name="Derek" initials="D [5]" lastIdx="1" clrIdx="3"/>
  <p:cmAuthor id="5" name="Derek" initials="D [6]" lastIdx="1" clrIdx="4"/>
  <p:cmAuthor id="6" name="Derek" initials="D [7]" lastIdx="1" clrIdx="5"/>
  <p:cmAuthor id="7" name="Wendy Higgins" initials="WH" lastIdx="13" clrIdx="6"/>
  <p:cmAuthor id="8" name="Kristina Irwin" initials="" lastIdx="75" clrIdx="7"/>
  <p:cmAuthor id="9" name="Derek" initials="D" lastIdx="188" clrIdx="8"/>
  <p:cmAuthor id="10" name="Robert Hall" initials="RH" lastIdx="52" clrIdx="9"/>
  <p:cmAuthor id="11" name="tony hill" initials="th" lastIdx="1" clrIdx="10"/>
  <p:cmAuthor id="12" name="tony hill" initials="th [2]" lastIdx="1" clrIdx="11"/>
  <p:cmAuthor id="13" name="tony hill" initials="th [3]" lastIdx="1" clrIdx="12"/>
  <p:cmAuthor id="14" name="Thomas Schumacher" initials="TS" lastIdx="1" clrIdx="13"/>
  <p:cmAuthor id="15" name="Thomas Schumacher" initials="TS [2]" lastIdx="1" clrIdx="14"/>
  <p:cmAuthor id="16" name="Thomas Schumacher" initials="TS [3]" lastIdx="1" clrIdx="15"/>
  <p:cmAuthor id="17" name="Thomas Schumacher" initials="TS [4]" lastIdx="1" clrIdx="16"/>
  <p:cmAuthor id="18" name="Thomas Schumacher" initials="TS [5]" lastIdx="1" clrIdx="17"/>
  <p:cmAuthor id="19" name="Thomas Schumacher" initials="TS [6]" lastIdx="1" clrIdx="18"/>
  <p:cmAuthor id="20" name="Thomas Schumacher" initials="TS [7]" lastIdx="1" clrIdx="19"/>
  <p:cmAuthor id="21" name="Thomas Schumacher" initials="TS [8]" lastIdx="1" clrIdx="20"/>
  <p:cmAuthor id="22" name="Thomas Schumacher" initials="TS [9]" lastIdx="1" clrIdx="21"/>
  <p:cmAuthor id="23" name="Thomas Schumacher" initials="TS [10]" lastIdx="1" clrIdx="22"/>
  <p:cmAuthor id="24" name="Thomas Schumacher" initials="TS [11]" lastIdx="1" clrIdx="23"/>
  <p:cmAuthor id="25" name="Kashner, Jack" initials="KJ" lastIdx="17" clrIdx="24"/>
  <p:cmAuthor id="26" name="Clifford, Ann" initials="CA" lastIdx="23" clrIdx="2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3D9"/>
    <a:srgbClr val="F7F7F7"/>
    <a:srgbClr val="D5D5D6"/>
    <a:srgbClr val="E4E5E5"/>
    <a:srgbClr val="92C036"/>
    <a:srgbClr val="5E6369"/>
    <a:srgbClr val="EC078B"/>
    <a:srgbClr val="AFB1B4"/>
    <a:srgbClr val="F3F3F4"/>
    <a:srgbClr val="CACB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4F1E01-14F0-4029-A4AB-B85082AE8A90}" v="10" dt="2021-04-20T17:04:42.318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786" autoAdjust="0"/>
    <p:restoredTop sz="93835" autoAdjust="0"/>
  </p:normalViewPr>
  <p:slideViewPr>
    <p:cSldViewPr snapToGrid="0">
      <p:cViewPr varScale="1">
        <p:scale>
          <a:sx n="48" d="100"/>
          <a:sy n="48" d="100"/>
        </p:scale>
        <p:origin x="2536" y="44"/>
      </p:cViewPr>
      <p:guideLst>
        <p:guide orient="horz" pos="1385"/>
        <p:guide pos="171"/>
        <p:guide orient="horz" pos="1603"/>
        <p:guide orient="horz" pos="2119"/>
        <p:guide pos="28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notesViewPr>
    <p:cSldViewPr snapToGrid="0">
      <p:cViewPr>
        <p:scale>
          <a:sx n="124" d="100"/>
          <a:sy n="124" d="100"/>
        </p:scale>
        <p:origin x="-1290" y="4008"/>
      </p:cViewPr>
      <p:guideLst>
        <p:guide orient="horz" pos="2932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EB19453B-C742-4E76-A38E-5285AD5A8A60}" type="datetimeFigureOut">
              <a:rPr lang="en-CA" smtClean="0"/>
              <a:t>2021-05-11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7913" y="1163638"/>
            <a:ext cx="2357437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514" y="8790627"/>
            <a:ext cx="1469339" cy="569875"/>
          </a:xfrm>
          <a:prstGeom prst="rect">
            <a:avLst/>
          </a:prstGeom>
        </p:spPr>
      </p:pic>
      <p:sp>
        <p:nvSpPr>
          <p:cNvPr id="9" name="Notes Placeholder 8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5"/>
          </p:nvPr>
        </p:nvSpPr>
        <p:spPr>
          <a:xfrm>
            <a:off x="6563853" y="8842030"/>
            <a:ext cx="487777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000">
                <a:solidFill>
                  <a:srgbClr val="7F7F7F"/>
                </a:solidFill>
              </a:defRPr>
            </a:lvl1pPr>
          </a:lstStyle>
          <a:p>
            <a:fld id="{65BD5AA7-70F8-480B-A3BB-C0DE61409B7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80924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D5AA7-70F8-480B-A3BB-C0DE61409B7C}" type="slidenum">
              <a:rPr lang="en-CA" smtClean="0"/>
              <a:pPr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96706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D5AA7-70F8-480B-A3BB-C0DE61409B7C}" type="slidenum">
              <a:rPr lang="en-CA" smtClean="0"/>
              <a:pPr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60350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with TW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0599" y="1742400"/>
            <a:ext cx="4568400" cy="993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CA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0" y="3082345"/>
            <a:ext cx="6858000" cy="4650455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  <a:endParaRPr lang="en-CA" dirty="0"/>
          </a:p>
        </p:txBody>
      </p:sp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243000" y="7824547"/>
            <a:ext cx="6343927" cy="434149"/>
          </a:xfrm>
          <a:prstGeom prst="rect">
            <a:avLst/>
          </a:prstGeom>
        </p:spPr>
        <p:txBody>
          <a:bodyPr vert="horz" lIns="48000" tIns="60960" rIns="121920" bIns="6096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67" b="1" dirty="0">
                <a:solidFill>
                  <a:srgbClr val="0090DA"/>
                </a:solidFill>
              </a:rPr>
              <a:t>Customer-Focused Solutions | Exceptional Service | Proven Expertise</a:t>
            </a:r>
            <a:endParaRPr lang="uk-UA" sz="1867" b="1" dirty="0">
              <a:solidFill>
                <a:srgbClr val="0090DA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186966" y="466553"/>
            <a:ext cx="1458533" cy="1044568"/>
          </a:xfrm>
        </p:spPr>
        <p:txBody>
          <a:bodyPr anchor="ctr" anchorCtr="1"/>
          <a:lstStyle>
            <a:lvl1pPr algn="ctr">
              <a:defRPr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8" hasCustomPrompt="1"/>
          </p:nvPr>
        </p:nvSpPr>
        <p:spPr>
          <a:xfrm>
            <a:off x="5186966" y="1685753"/>
            <a:ext cx="1458533" cy="1044568"/>
          </a:xfrm>
        </p:spPr>
        <p:txBody>
          <a:bodyPr anchor="ctr" anchorCtr="1"/>
          <a:lstStyle>
            <a:lvl1pPr algn="ctr">
              <a:defRPr/>
            </a:lvl1pPr>
          </a:lstStyle>
          <a:p>
            <a:r>
              <a:rPr lang="en-US" dirty="0"/>
              <a:t>Drag picture to placeholder or click icon to add broker logo</a:t>
            </a:r>
            <a:endParaRPr lang="en-CA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1567847" y="8496885"/>
            <a:ext cx="3782157" cy="438696"/>
          </a:xfrm>
          <a:prstGeom prst="rect">
            <a:avLst/>
          </a:prstGeom>
        </p:spPr>
        <p:txBody>
          <a:bodyPr lIns="48000" anchor="b"/>
          <a:lstStyle>
            <a:lvl1pPr algn="l">
              <a:defRPr sz="1000" baseline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3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L0417494463[exp0418][All States][All Territories]  </a:t>
            </a:r>
            <a:endParaRPr kumimoji="0" lang="en-US" sz="1333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3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Metropolitan Life Insurance Company, New York, NY 10166  © 2017 METLIFE, INC.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747" y="8224829"/>
            <a:ext cx="1217859" cy="84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6295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ummary w/ Two-line Header &amp; Tw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for a two-line header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146275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5542122" y="10363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21060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4896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with TW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0599" y="1742400"/>
            <a:ext cx="4568400" cy="993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CA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747" y="7955299"/>
            <a:ext cx="1244777" cy="1127995"/>
          </a:xfrm>
          <a:prstGeom prst="rect">
            <a:avLst/>
          </a:prstGeom>
        </p:spPr>
      </p:pic>
      <p:sp>
        <p:nvSpPr>
          <p:cNvPr id="15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0" y="3082345"/>
            <a:ext cx="6858000" cy="4650455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  <a:endParaRPr lang="en-CA" dirty="0"/>
          </a:p>
        </p:txBody>
      </p:sp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243000" y="7824547"/>
            <a:ext cx="6343927" cy="434149"/>
          </a:xfrm>
          <a:prstGeom prst="rect">
            <a:avLst/>
          </a:prstGeom>
        </p:spPr>
        <p:txBody>
          <a:bodyPr vert="horz" lIns="48000" tIns="60960" rIns="121920" bIns="6096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67" b="1" dirty="0">
                <a:solidFill>
                  <a:srgbClr val="0090DA"/>
                </a:solidFill>
              </a:rPr>
              <a:t>Customer-Focused Solutions | Exceptional Service | Proven Expertise</a:t>
            </a:r>
            <a:endParaRPr lang="uk-UA" sz="1867" b="1" dirty="0">
              <a:solidFill>
                <a:srgbClr val="0090DA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186966" y="466553"/>
            <a:ext cx="1458533" cy="1044568"/>
          </a:xfrm>
        </p:spPr>
        <p:txBody>
          <a:bodyPr anchor="ctr" anchorCtr="1"/>
          <a:lstStyle>
            <a:lvl1pPr algn="ctr">
              <a:defRPr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8" hasCustomPrompt="1"/>
          </p:nvPr>
        </p:nvSpPr>
        <p:spPr>
          <a:xfrm>
            <a:off x="5186966" y="1685753"/>
            <a:ext cx="1458533" cy="1044568"/>
          </a:xfrm>
        </p:spPr>
        <p:txBody>
          <a:bodyPr anchor="ctr" anchorCtr="1"/>
          <a:lstStyle>
            <a:lvl1pPr algn="ctr">
              <a:defRPr/>
            </a:lvl1pPr>
          </a:lstStyle>
          <a:p>
            <a:r>
              <a:rPr lang="en-US" dirty="0"/>
              <a:t>Drag picture to placeholder or click icon to add broker logo</a:t>
            </a:r>
            <a:endParaRPr lang="en-CA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1567848" y="8446586"/>
            <a:ext cx="3722305" cy="486833"/>
          </a:xfrm>
          <a:prstGeom prst="rect">
            <a:avLst/>
          </a:prstGeom>
        </p:spPr>
        <p:txBody>
          <a:bodyPr lIns="48000" anchor="b"/>
          <a:lstStyle>
            <a:lvl1pPr algn="l">
              <a:defRPr sz="1000" baseline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z="1333" dirty="0">
                <a:solidFill>
                  <a:srgbClr val="75787B"/>
                </a:solidFill>
                <a:latin typeface="Arial"/>
              </a:rPr>
              <a:t>L0217491080[exp0218][All States][DC,PR]</a:t>
            </a:r>
          </a:p>
          <a:p>
            <a:pPr>
              <a:defRPr/>
            </a:pPr>
            <a:r>
              <a:rPr lang="en-US" sz="1333" dirty="0">
                <a:solidFill>
                  <a:srgbClr val="75787B"/>
                </a:solidFill>
                <a:latin typeface="Arial"/>
              </a:rPr>
              <a:t>Metropolitan Life Insurance Company, New York, NY 10166  © 2017 METLIFE, INC.</a:t>
            </a:r>
          </a:p>
        </p:txBody>
      </p:sp>
    </p:spTree>
    <p:extLst>
      <p:ext uri="{BB962C8B-B14F-4D97-AF65-F5344CB8AC3E}">
        <p14:creationId xmlns:p14="http://schemas.microsoft.com/office/powerpoint/2010/main" val="3942657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with ON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0600" y="1742400"/>
            <a:ext cx="4569528" cy="993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  <a:endParaRPr lang="en-CA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747" y="7955299"/>
            <a:ext cx="1244777" cy="1127995"/>
          </a:xfrm>
          <a:prstGeom prst="rect">
            <a:avLst/>
          </a:prstGeom>
        </p:spPr>
      </p:pic>
      <p:sp>
        <p:nvSpPr>
          <p:cNvPr id="15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0" y="2860800"/>
            <a:ext cx="6858000" cy="4872000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  <a:endParaRPr lang="en-CA" dirty="0"/>
          </a:p>
        </p:txBody>
      </p:sp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255859" y="7824547"/>
            <a:ext cx="6343927" cy="434149"/>
          </a:xfrm>
          <a:prstGeom prst="rect">
            <a:avLst/>
          </a:prstGeom>
        </p:spPr>
        <p:txBody>
          <a:bodyPr vert="horz" lIns="48000" tIns="60960" rIns="121920" bIns="6096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67" b="1" dirty="0">
                <a:solidFill>
                  <a:srgbClr val="0090DA"/>
                </a:solidFill>
              </a:rPr>
              <a:t>Customer-Focused Solutions | Exceptional Service | Proven Expertise</a:t>
            </a:r>
            <a:endParaRPr lang="uk-UA" sz="1867" b="1" dirty="0">
              <a:solidFill>
                <a:srgbClr val="0090DA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5260420" y="436067"/>
            <a:ext cx="1410969" cy="1409907"/>
          </a:xfrm>
        </p:spPr>
        <p:txBody>
          <a:bodyPr anchor="ctr" anchorCtr="1"/>
          <a:lstStyle>
            <a:lvl1pPr algn="ctr">
              <a:defRPr/>
            </a:lvl1pPr>
          </a:lstStyle>
          <a:p>
            <a:r>
              <a:rPr lang="en-US" dirty="0"/>
              <a:t>Drag picture to placeholder or click icon to add</a:t>
            </a:r>
            <a:endParaRPr lang="en-CA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1567848" y="8446586"/>
            <a:ext cx="3722305" cy="486833"/>
          </a:xfrm>
          <a:prstGeom prst="rect">
            <a:avLst/>
          </a:prstGeom>
        </p:spPr>
        <p:txBody>
          <a:bodyPr lIns="48000" anchor="b"/>
          <a:lstStyle>
            <a:lvl1pPr algn="l">
              <a:defRPr sz="1000" baseline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z="1333" dirty="0">
                <a:solidFill>
                  <a:srgbClr val="75787B"/>
                </a:solidFill>
              </a:rPr>
              <a:t>L0217491080[exp0218][All States][DC,PR]</a:t>
            </a:r>
          </a:p>
          <a:p>
            <a:pPr>
              <a:defRPr/>
            </a:pPr>
            <a:r>
              <a:rPr lang="en-US" sz="1333" dirty="0">
                <a:solidFill>
                  <a:srgbClr val="75787B"/>
                </a:solidFill>
              </a:rPr>
              <a:t>Metropolitan Life Insurance Company, New York, NY 10166  © 2017 METLIFE, INC.</a:t>
            </a:r>
          </a:p>
        </p:txBody>
      </p:sp>
    </p:spTree>
    <p:extLst>
      <p:ext uri="{BB962C8B-B14F-4D97-AF65-F5344CB8AC3E}">
        <p14:creationId xmlns:p14="http://schemas.microsoft.com/office/powerpoint/2010/main" val="38904808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8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w/ On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Agenda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97507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1567848" y="8446586"/>
            <a:ext cx="3722305" cy="486833"/>
          </a:xfrm>
          <a:prstGeom prst="rect">
            <a:avLst/>
          </a:prstGeom>
        </p:spPr>
        <p:txBody>
          <a:bodyPr lIns="48000" anchor="b"/>
          <a:lstStyle>
            <a:lvl1pPr algn="l">
              <a:defRPr sz="1000" baseline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z="1333" dirty="0">
                <a:solidFill>
                  <a:srgbClr val="75787B"/>
                </a:solidFill>
              </a:rPr>
              <a:t>L0217491080[exp0218][All States][DC,PR]</a:t>
            </a:r>
          </a:p>
          <a:p>
            <a:pPr>
              <a:defRPr/>
            </a:pPr>
            <a:r>
              <a:rPr lang="en-US" sz="1333" dirty="0">
                <a:solidFill>
                  <a:srgbClr val="75787B"/>
                </a:solidFill>
              </a:rPr>
              <a:t>Metropolitan Life Insurance Company, New York, NY 10166  © 2017 METLIFE, INC.</a:t>
            </a:r>
          </a:p>
        </p:txBody>
      </p:sp>
    </p:spTree>
    <p:extLst>
      <p:ext uri="{BB962C8B-B14F-4D97-AF65-F5344CB8AC3E}">
        <p14:creationId xmlns:p14="http://schemas.microsoft.com/office/powerpoint/2010/main" val="14951944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 w/ Tw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Agenda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97507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5542122" y="10363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1567848" y="8446586"/>
            <a:ext cx="3722305" cy="486833"/>
          </a:xfrm>
          <a:prstGeom prst="rect">
            <a:avLst/>
          </a:prstGeom>
        </p:spPr>
        <p:txBody>
          <a:bodyPr lIns="48000" anchor="b"/>
          <a:lstStyle>
            <a:lvl1pPr algn="l">
              <a:defRPr sz="1000" baseline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z="1333" dirty="0">
                <a:solidFill>
                  <a:srgbClr val="75787B"/>
                </a:solidFill>
              </a:rPr>
              <a:t>L0217491080[exp0218][All States][DC,PR]</a:t>
            </a:r>
          </a:p>
          <a:p>
            <a:pPr>
              <a:defRPr/>
            </a:pPr>
            <a:r>
              <a:rPr lang="en-US" sz="1333" dirty="0">
                <a:solidFill>
                  <a:srgbClr val="75787B"/>
                </a:solidFill>
              </a:rPr>
              <a:t>Metropolitan Life Insurance Company, New York, NY 10166  © 2017 METLIFE, INC.</a:t>
            </a:r>
          </a:p>
        </p:txBody>
      </p:sp>
    </p:spTree>
    <p:extLst>
      <p:ext uri="{BB962C8B-B14F-4D97-AF65-F5344CB8AC3E}">
        <p14:creationId xmlns:p14="http://schemas.microsoft.com/office/powerpoint/2010/main" val="24746957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ent Slide w/ One-lin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84882" y="302400"/>
            <a:ext cx="6415943" cy="68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6" y="967356"/>
            <a:ext cx="6415943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1072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1567848" y="8446586"/>
            <a:ext cx="3722305" cy="486833"/>
          </a:xfrm>
          <a:prstGeom prst="rect">
            <a:avLst/>
          </a:prstGeom>
        </p:spPr>
        <p:txBody>
          <a:bodyPr lIns="48000" anchor="b"/>
          <a:lstStyle>
            <a:lvl1pPr algn="l">
              <a:defRPr sz="1000" baseline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z="1333" dirty="0">
                <a:solidFill>
                  <a:srgbClr val="75787B"/>
                </a:solidFill>
              </a:rPr>
              <a:t>Metropolitan Life Insurance Company, New York, NY 10166  © 2017 METLIFE, INC.</a:t>
            </a:r>
          </a:p>
        </p:txBody>
      </p:sp>
    </p:spTree>
    <p:extLst>
      <p:ext uri="{BB962C8B-B14F-4D97-AF65-F5344CB8AC3E}">
        <p14:creationId xmlns:p14="http://schemas.microsoft.com/office/powerpoint/2010/main" val="104466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ent Slide w/ Two-lin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84882" y="302400"/>
            <a:ext cx="6415943" cy="681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for a two-line header</a:t>
            </a:r>
            <a:endParaRPr lang="en-CA" dirty="0"/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6" y="1462752"/>
            <a:ext cx="6415943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1060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1567848" y="8446586"/>
            <a:ext cx="3722305" cy="486833"/>
          </a:xfrm>
          <a:prstGeom prst="rect">
            <a:avLst/>
          </a:prstGeom>
        </p:spPr>
        <p:txBody>
          <a:bodyPr lIns="48000" anchor="b"/>
          <a:lstStyle>
            <a:lvl1pPr algn="l">
              <a:defRPr sz="1000" baseline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z="1333" dirty="0">
                <a:solidFill>
                  <a:srgbClr val="75787B"/>
                </a:solidFill>
              </a:rPr>
              <a:t>L0217491080[exp0218][All States][DC,PR]</a:t>
            </a:r>
          </a:p>
          <a:p>
            <a:pPr>
              <a:defRPr/>
            </a:pPr>
            <a:r>
              <a:rPr lang="en-US" sz="1333" dirty="0">
                <a:solidFill>
                  <a:srgbClr val="75787B"/>
                </a:solidFill>
              </a:rPr>
              <a:t>Metropolitan Life Insurance Company, New York, NY 10166  © 2017 METLIFE, INC.</a:t>
            </a:r>
          </a:p>
        </p:txBody>
      </p:sp>
    </p:spTree>
    <p:extLst>
      <p:ext uri="{BB962C8B-B14F-4D97-AF65-F5344CB8AC3E}">
        <p14:creationId xmlns:p14="http://schemas.microsoft.com/office/powerpoint/2010/main" val="1085889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w/ On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97507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1060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1567848" y="8446586"/>
            <a:ext cx="3722305" cy="486833"/>
          </a:xfrm>
          <a:prstGeom prst="rect">
            <a:avLst/>
          </a:prstGeom>
        </p:spPr>
        <p:txBody>
          <a:bodyPr lIns="48000" anchor="b"/>
          <a:lstStyle>
            <a:lvl1pPr algn="l">
              <a:defRPr sz="1000" baseline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z="1333" dirty="0">
                <a:solidFill>
                  <a:srgbClr val="75787B"/>
                </a:solidFill>
              </a:rPr>
              <a:t>L0217491080[exp0218][All States][DC,PR]</a:t>
            </a:r>
          </a:p>
          <a:p>
            <a:pPr>
              <a:defRPr/>
            </a:pPr>
            <a:r>
              <a:rPr lang="en-US" sz="1333" dirty="0">
                <a:solidFill>
                  <a:srgbClr val="75787B"/>
                </a:solidFill>
              </a:rPr>
              <a:t>Metropolitan Life Insurance Company, New York, NY 10166  © 2017 METLIFE, INC.</a:t>
            </a:r>
          </a:p>
        </p:txBody>
      </p:sp>
    </p:spTree>
    <p:extLst>
      <p:ext uri="{BB962C8B-B14F-4D97-AF65-F5344CB8AC3E}">
        <p14:creationId xmlns:p14="http://schemas.microsoft.com/office/powerpoint/2010/main" val="26650196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mmary w/ Two-line Header &amp; On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for a two-line header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146275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1060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1567848" y="8446586"/>
            <a:ext cx="3722305" cy="486833"/>
          </a:xfrm>
          <a:prstGeom prst="rect">
            <a:avLst/>
          </a:prstGeom>
        </p:spPr>
        <p:txBody>
          <a:bodyPr lIns="48000" anchor="b"/>
          <a:lstStyle>
            <a:lvl1pPr algn="l">
              <a:defRPr sz="1000" baseline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z="1333" dirty="0">
                <a:solidFill>
                  <a:srgbClr val="75787B"/>
                </a:solidFill>
              </a:rPr>
              <a:t>L0217491080[exp0218][All States][DC,PR]</a:t>
            </a:r>
          </a:p>
          <a:p>
            <a:pPr>
              <a:defRPr/>
            </a:pPr>
            <a:r>
              <a:rPr lang="en-US" sz="1333" dirty="0">
                <a:solidFill>
                  <a:srgbClr val="75787B"/>
                </a:solidFill>
              </a:rPr>
              <a:t>Metropolitan Life Insurance Company, New York, NY 10166  © 2017 METLIFE, INC.</a:t>
            </a:r>
          </a:p>
        </p:txBody>
      </p:sp>
    </p:spTree>
    <p:extLst>
      <p:ext uri="{BB962C8B-B14F-4D97-AF65-F5344CB8AC3E}">
        <p14:creationId xmlns:p14="http://schemas.microsoft.com/office/powerpoint/2010/main" val="36958267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with ON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0600" y="1742400"/>
            <a:ext cx="4569528" cy="993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  <a:endParaRPr lang="en-CA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0" y="2860800"/>
            <a:ext cx="6858000" cy="4872000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  <a:endParaRPr lang="en-CA" dirty="0"/>
          </a:p>
        </p:txBody>
      </p:sp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255859" y="7824547"/>
            <a:ext cx="6343927" cy="434149"/>
          </a:xfrm>
          <a:prstGeom prst="rect">
            <a:avLst/>
          </a:prstGeom>
        </p:spPr>
        <p:txBody>
          <a:bodyPr vert="horz" lIns="48000" tIns="60960" rIns="121920" bIns="6096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67" b="1" dirty="0">
                <a:solidFill>
                  <a:srgbClr val="0090DA"/>
                </a:solidFill>
              </a:rPr>
              <a:t>Customer-Focused Solutions | Exceptional Service | Proven Expertise</a:t>
            </a:r>
            <a:endParaRPr lang="uk-UA" sz="1867" b="1" dirty="0">
              <a:solidFill>
                <a:srgbClr val="0090DA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5260420" y="436067"/>
            <a:ext cx="1410969" cy="1409907"/>
          </a:xfrm>
        </p:spPr>
        <p:txBody>
          <a:bodyPr anchor="ctr" anchorCtr="1"/>
          <a:lstStyle>
            <a:lvl1pPr algn="ctr">
              <a:defRPr/>
            </a:lvl1pPr>
          </a:lstStyle>
          <a:p>
            <a:r>
              <a:rPr lang="en-US" dirty="0"/>
              <a:t>Drag picture to placeholder or click icon to add</a:t>
            </a:r>
            <a:endParaRPr lang="en-CA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1567847" y="8496885"/>
            <a:ext cx="3782157" cy="438696"/>
          </a:xfrm>
          <a:prstGeom prst="rect">
            <a:avLst/>
          </a:prstGeom>
        </p:spPr>
        <p:txBody>
          <a:bodyPr lIns="48000" anchor="b"/>
          <a:lstStyle>
            <a:lvl1pPr algn="l">
              <a:defRPr sz="1000" baseline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3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L0417494463[exp0418][All States][All Territories]  </a:t>
            </a:r>
            <a:endParaRPr kumimoji="0" lang="en-US" sz="1333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3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Metropolitan Life Insurance Company, New York, NY 10166  © 2017 METLIFE, INC.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747" y="8224829"/>
            <a:ext cx="1217859" cy="84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1377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w/ Tw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97507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5542122" y="10363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21060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1567848" y="8446586"/>
            <a:ext cx="3722305" cy="486833"/>
          </a:xfrm>
          <a:prstGeom prst="rect">
            <a:avLst/>
          </a:prstGeom>
        </p:spPr>
        <p:txBody>
          <a:bodyPr lIns="48000" anchor="b"/>
          <a:lstStyle>
            <a:lvl1pPr algn="l">
              <a:defRPr sz="1000" baseline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z="1333" dirty="0">
                <a:solidFill>
                  <a:srgbClr val="75787B"/>
                </a:solidFill>
              </a:rPr>
              <a:t>L0217491080[exp0218][All States][DC,PR]</a:t>
            </a:r>
          </a:p>
          <a:p>
            <a:pPr>
              <a:defRPr/>
            </a:pPr>
            <a:r>
              <a:rPr lang="en-US" sz="1333" dirty="0">
                <a:solidFill>
                  <a:srgbClr val="75787B"/>
                </a:solidFill>
              </a:rPr>
              <a:t>Metropolitan Life Insurance Company, New York, NY 10166  © 2017 METLIFE, INC.</a:t>
            </a:r>
          </a:p>
        </p:txBody>
      </p:sp>
    </p:spTree>
    <p:extLst>
      <p:ext uri="{BB962C8B-B14F-4D97-AF65-F5344CB8AC3E}">
        <p14:creationId xmlns:p14="http://schemas.microsoft.com/office/powerpoint/2010/main" val="28100442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ummary w/ Two-line Header &amp; Tw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for a two-line header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146275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5542122" y="10363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21060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1567848" y="8446586"/>
            <a:ext cx="3722305" cy="486833"/>
          </a:xfrm>
          <a:prstGeom prst="rect">
            <a:avLst/>
          </a:prstGeom>
        </p:spPr>
        <p:txBody>
          <a:bodyPr lIns="48000" anchor="b"/>
          <a:lstStyle>
            <a:lvl1pPr algn="l">
              <a:defRPr sz="1000" baseline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z="1333" dirty="0">
                <a:solidFill>
                  <a:srgbClr val="75787B"/>
                </a:solidFill>
              </a:rPr>
              <a:t>L0217491080[exp0218][All States][DC,PR]</a:t>
            </a:r>
          </a:p>
          <a:p>
            <a:pPr>
              <a:defRPr/>
            </a:pPr>
            <a:r>
              <a:rPr lang="en-US" sz="1333" dirty="0">
                <a:solidFill>
                  <a:srgbClr val="75787B"/>
                </a:solidFill>
              </a:rPr>
              <a:t>Metropolitan Life Insurance Company, New York, NY 10166  © 2017 METLIFE, INC.</a:t>
            </a:r>
          </a:p>
        </p:txBody>
      </p:sp>
    </p:spTree>
    <p:extLst>
      <p:ext uri="{BB962C8B-B14F-4D97-AF65-F5344CB8AC3E}">
        <p14:creationId xmlns:p14="http://schemas.microsoft.com/office/powerpoint/2010/main" val="42011851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with TW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0599" y="1742400"/>
            <a:ext cx="4568400" cy="993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CA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747" y="7955299"/>
            <a:ext cx="1244777" cy="1127995"/>
          </a:xfrm>
          <a:prstGeom prst="rect">
            <a:avLst/>
          </a:prstGeom>
        </p:spPr>
      </p:pic>
      <p:sp>
        <p:nvSpPr>
          <p:cNvPr id="15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0" y="3082345"/>
            <a:ext cx="6858000" cy="4650455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  <a:endParaRPr lang="en-CA" dirty="0"/>
          </a:p>
        </p:txBody>
      </p:sp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243000" y="7824547"/>
            <a:ext cx="6343927" cy="434149"/>
          </a:xfrm>
          <a:prstGeom prst="rect">
            <a:avLst/>
          </a:prstGeom>
        </p:spPr>
        <p:txBody>
          <a:bodyPr vert="horz" lIns="48000" tIns="60960" rIns="121920" bIns="6096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67" b="1" dirty="0">
                <a:solidFill>
                  <a:srgbClr val="0090DA"/>
                </a:solidFill>
              </a:rPr>
              <a:t>Customer-Focused Solutions | Exceptional Service | Proven Expertise</a:t>
            </a:r>
            <a:endParaRPr lang="uk-UA" sz="1867" b="1" dirty="0">
              <a:solidFill>
                <a:srgbClr val="0090DA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186966" y="466553"/>
            <a:ext cx="1458533" cy="1044568"/>
          </a:xfrm>
        </p:spPr>
        <p:txBody>
          <a:bodyPr anchor="ctr" anchorCtr="1"/>
          <a:lstStyle>
            <a:lvl1pPr algn="ctr">
              <a:defRPr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8" hasCustomPrompt="1"/>
          </p:nvPr>
        </p:nvSpPr>
        <p:spPr>
          <a:xfrm>
            <a:off x="5186966" y="1685753"/>
            <a:ext cx="1458533" cy="1044568"/>
          </a:xfrm>
        </p:spPr>
        <p:txBody>
          <a:bodyPr anchor="ctr" anchorCtr="1"/>
          <a:lstStyle>
            <a:lvl1pPr algn="ctr">
              <a:defRPr/>
            </a:lvl1pPr>
          </a:lstStyle>
          <a:p>
            <a:r>
              <a:rPr lang="en-US" dirty="0"/>
              <a:t>Drag picture to placeholder or click icon to add broker logo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45098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with ON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0600" y="1742400"/>
            <a:ext cx="4569528" cy="993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  <a:endParaRPr lang="en-CA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747" y="7955299"/>
            <a:ext cx="1244777" cy="1127995"/>
          </a:xfrm>
          <a:prstGeom prst="rect">
            <a:avLst/>
          </a:prstGeom>
        </p:spPr>
      </p:pic>
      <p:sp>
        <p:nvSpPr>
          <p:cNvPr id="15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0" y="2860800"/>
            <a:ext cx="6858000" cy="4872000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  <a:endParaRPr lang="en-CA" dirty="0"/>
          </a:p>
        </p:txBody>
      </p:sp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255859" y="7824547"/>
            <a:ext cx="6343927" cy="434149"/>
          </a:xfrm>
          <a:prstGeom prst="rect">
            <a:avLst/>
          </a:prstGeom>
        </p:spPr>
        <p:txBody>
          <a:bodyPr vert="horz" lIns="48000" tIns="60960" rIns="121920" bIns="6096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67" b="1" dirty="0">
                <a:solidFill>
                  <a:srgbClr val="0090DA"/>
                </a:solidFill>
              </a:rPr>
              <a:t>Customer-Focused Solutions | Exceptional Service | Proven Expertise</a:t>
            </a:r>
            <a:endParaRPr lang="uk-UA" sz="1867" b="1" dirty="0">
              <a:solidFill>
                <a:srgbClr val="0090DA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5260420" y="436067"/>
            <a:ext cx="1410969" cy="1409907"/>
          </a:xfrm>
        </p:spPr>
        <p:txBody>
          <a:bodyPr anchor="ctr" anchorCtr="1"/>
          <a:lstStyle>
            <a:lvl1pPr algn="ctr">
              <a:defRPr/>
            </a:lvl1pPr>
          </a:lstStyle>
          <a:p>
            <a:r>
              <a:rPr lang="en-US" dirty="0"/>
              <a:t>Drag picture to placeholder or click icon to add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004874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8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w/ On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Agenda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97507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34516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 w/ Tw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Agenda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97507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5542122" y="10363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77773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ent Slide w/ One-lin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84882" y="302400"/>
            <a:ext cx="6415943" cy="68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6" y="967356"/>
            <a:ext cx="6415943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1072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</p:spTree>
    <p:extLst>
      <p:ext uri="{BB962C8B-B14F-4D97-AF65-F5344CB8AC3E}">
        <p14:creationId xmlns:p14="http://schemas.microsoft.com/office/powerpoint/2010/main" val="857036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ent Slide w/ Two-lin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84882" y="302400"/>
            <a:ext cx="6415943" cy="681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for a two-line header</a:t>
            </a:r>
            <a:endParaRPr lang="en-CA" dirty="0"/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6" y="1462752"/>
            <a:ext cx="6415943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1060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</p:spTree>
    <p:extLst>
      <p:ext uri="{BB962C8B-B14F-4D97-AF65-F5344CB8AC3E}">
        <p14:creationId xmlns:p14="http://schemas.microsoft.com/office/powerpoint/2010/main" val="30124240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w/ On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97507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1060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</p:spTree>
    <p:extLst>
      <p:ext uri="{BB962C8B-B14F-4D97-AF65-F5344CB8AC3E}">
        <p14:creationId xmlns:p14="http://schemas.microsoft.com/office/powerpoint/2010/main" val="29465516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mmary w/ Two-line Header &amp; On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for a two-line header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146275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1060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</p:spTree>
    <p:extLst>
      <p:ext uri="{BB962C8B-B14F-4D97-AF65-F5344CB8AC3E}">
        <p14:creationId xmlns:p14="http://schemas.microsoft.com/office/powerpoint/2010/main" val="34236628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w/ On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Agenda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97507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w/ Tw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97507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5542122" y="10363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21060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</p:spTree>
    <p:extLst>
      <p:ext uri="{BB962C8B-B14F-4D97-AF65-F5344CB8AC3E}">
        <p14:creationId xmlns:p14="http://schemas.microsoft.com/office/powerpoint/2010/main" val="14539747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ummary w/ Two-line Header &amp; Tw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for a two-line header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146275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5542122" y="10363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21060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</p:spTree>
    <p:extLst>
      <p:ext uri="{BB962C8B-B14F-4D97-AF65-F5344CB8AC3E}">
        <p14:creationId xmlns:p14="http://schemas.microsoft.com/office/powerpoint/2010/main" val="20884458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with TW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0599" y="1742400"/>
            <a:ext cx="4568400" cy="993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CA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747" y="7955299"/>
            <a:ext cx="1244777" cy="1127995"/>
          </a:xfrm>
          <a:prstGeom prst="rect">
            <a:avLst/>
          </a:prstGeom>
        </p:spPr>
      </p:pic>
      <p:sp>
        <p:nvSpPr>
          <p:cNvPr id="15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0" y="3082345"/>
            <a:ext cx="6858000" cy="4650455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  <a:endParaRPr lang="en-CA" dirty="0"/>
          </a:p>
        </p:txBody>
      </p:sp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243000" y="7824547"/>
            <a:ext cx="6343927" cy="434149"/>
          </a:xfrm>
          <a:prstGeom prst="rect">
            <a:avLst/>
          </a:prstGeom>
        </p:spPr>
        <p:txBody>
          <a:bodyPr vert="horz" lIns="48000" tIns="60960" rIns="121920" bIns="6096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67" b="1" dirty="0">
                <a:solidFill>
                  <a:srgbClr val="0090DA"/>
                </a:solidFill>
              </a:rPr>
              <a:t>Customer-Focused Solutions | Exceptional Service | Proven Expertise</a:t>
            </a:r>
            <a:endParaRPr lang="uk-UA" sz="1867" b="1" dirty="0">
              <a:solidFill>
                <a:srgbClr val="0090DA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186966" y="466553"/>
            <a:ext cx="1458533" cy="1044568"/>
          </a:xfrm>
        </p:spPr>
        <p:txBody>
          <a:bodyPr anchor="ctr" anchorCtr="1"/>
          <a:lstStyle>
            <a:lvl1pPr algn="ctr">
              <a:defRPr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8" hasCustomPrompt="1"/>
          </p:nvPr>
        </p:nvSpPr>
        <p:spPr>
          <a:xfrm>
            <a:off x="5186966" y="1685753"/>
            <a:ext cx="1458533" cy="1044568"/>
          </a:xfrm>
        </p:spPr>
        <p:txBody>
          <a:bodyPr anchor="ctr" anchorCtr="1"/>
          <a:lstStyle>
            <a:lvl1pPr algn="ctr">
              <a:defRPr/>
            </a:lvl1pPr>
          </a:lstStyle>
          <a:p>
            <a:r>
              <a:rPr lang="en-US" dirty="0"/>
              <a:t>Drag picture to placeholder or click icon to add broker logo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061902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with ON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0600" y="1742400"/>
            <a:ext cx="4569528" cy="993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  <a:endParaRPr lang="en-CA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747" y="7955299"/>
            <a:ext cx="1244777" cy="1127995"/>
          </a:xfrm>
          <a:prstGeom prst="rect">
            <a:avLst/>
          </a:prstGeom>
        </p:spPr>
      </p:pic>
      <p:sp>
        <p:nvSpPr>
          <p:cNvPr id="15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0" y="2860800"/>
            <a:ext cx="6858000" cy="4872000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  <a:endParaRPr lang="en-CA" dirty="0"/>
          </a:p>
        </p:txBody>
      </p:sp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255859" y="7824547"/>
            <a:ext cx="6343927" cy="434149"/>
          </a:xfrm>
          <a:prstGeom prst="rect">
            <a:avLst/>
          </a:prstGeom>
        </p:spPr>
        <p:txBody>
          <a:bodyPr vert="horz" lIns="48000" tIns="60960" rIns="121920" bIns="6096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67" b="1" dirty="0">
                <a:solidFill>
                  <a:srgbClr val="0090DA"/>
                </a:solidFill>
              </a:rPr>
              <a:t>Customer-Focused Solutions | Exceptional Service | Proven Expertise</a:t>
            </a:r>
            <a:endParaRPr lang="uk-UA" sz="1867" b="1" dirty="0">
              <a:solidFill>
                <a:srgbClr val="0090DA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5260420" y="436067"/>
            <a:ext cx="1410969" cy="1409907"/>
          </a:xfrm>
        </p:spPr>
        <p:txBody>
          <a:bodyPr anchor="ctr" anchorCtr="1"/>
          <a:lstStyle>
            <a:lvl1pPr algn="ctr">
              <a:defRPr/>
            </a:lvl1pPr>
          </a:lstStyle>
          <a:p>
            <a:r>
              <a:rPr lang="en-US" dirty="0"/>
              <a:t>Drag picture to placeholder or click icon to add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444606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80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w/ On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Agenda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97507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55448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 w/ Tw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Agenda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97507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5542122" y="10363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596264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ent Slide w/ One-lin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84882" y="302400"/>
            <a:ext cx="6415943" cy="68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6" y="967356"/>
            <a:ext cx="6415943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1072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</p:spTree>
    <p:extLst>
      <p:ext uri="{BB962C8B-B14F-4D97-AF65-F5344CB8AC3E}">
        <p14:creationId xmlns:p14="http://schemas.microsoft.com/office/powerpoint/2010/main" val="1441999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ent Slide w/ Two-lin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84882" y="302400"/>
            <a:ext cx="6415943" cy="681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for a two-line header</a:t>
            </a:r>
            <a:endParaRPr lang="en-CA" dirty="0"/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6" y="1462752"/>
            <a:ext cx="6415943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1060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</p:spTree>
    <p:extLst>
      <p:ext uri="{BB962C8B-B14F-4D97-AF65-F5344CB8AC3E}">
        <p14:creationId xmlns:p14="http://schemas.microsoft.com/office/powerpoint/2010/main" val="25014160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w/ On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97507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1060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</p:spTree>
    <p:extLst>
      <p:ext uri="{BB962C8B-B14F-4D97-AF65-F5344CB8AC3E}">
        <p14:creationId xmlns:p14="http://schemas.microsoft.com/office/powerpoint/2010/main" val="25392436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mmary w/ Two-line Header &amp; On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for a two-line header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146275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1060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</p:spTree>
    <p:extLst>
      <p:ext uri="{BB962C8B-B14F-4D97-AF65-F5344CB8AC3E}">
        <p14:creationId xmlns:p14="http://schemas.microsoft.com/office/powerpoint/2010/main" val="21897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 w/ Tw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Agenda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97507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5542122" y="10363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w/ Tw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97507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5542122" y="10363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21060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</p:spTree>
    <p:extLst>
      <p:ext uri="{BB962C8B-B14F-4D97-AF65-F5344CB8AC3E}">
        <p14:creationId xmlns:p14="http://schemas.microsoft.com/office/powerpoint/2010/main" val="32871626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ummary w/ Two-line Header &amp; Tw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for a two-line header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146275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5542122" y="10363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21060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</p:spTree>
    <p:extLst>
      <p:ext uri="{BB962C8B-B14F-4D97-AF65-F5344CB8AC3E}">
        <p14:creationId xmlns:p14="http://schemas.microsoft.com/office/powerpoint/2010/main" val="3507915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ent Slide w/ One-lin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84882" y="302400"/>
            <a:ext cx="6415943" cy="68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6" y="967356"/>
            <a:ext cx="6415943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1072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ent Slide w/ Two-lin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84882" y="302400"/>
            <a:ext cx="6415943" cy="681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for a two-line header</a:t>
            </a:r>
            <a:endParaRPr lang="en-CA" dirty="0"/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6" y="1462752"/>
            <a:ext cx="6415943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1060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w/ On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97507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1060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</p:spTree>
    <p:extLst>
      <p:ext uri="{BB962C8B-B14F-4D97-AF65-F5344CB8AC3E}">
        <p14:creationId xmlns:p14="http://schemas.microsoft.com/office/powerpoint/2010/main" val="7805578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mmary w/ Two-line Header &amp; On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for a two-line header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146275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1060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w/ Tw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84883" y="302400"/>
            <a:ext cx="5313692" cy="68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85567" y="975072"/>
            <a:ext cx="5313692" cy="48480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Subtitle</a:t>
            </a:r>
            <a:endParaRPr lang="en-CA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5542122" y="3124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5542122" y="1036321"/>
            <a:ext cx="1058704" cy="670560"/>
          </a:xfrm>
        </p:spPr>
        <p:txBody>
          <a:bodyPr anchor="ctr" anchorCtr="1">
            <a:noAutofit/>
          </a:bodyPr>
          <a:lstStyle>
            <a:lvl1pPr algn="ctr">
              <a:defRPr sz="1200"/>
            </a:lvl1pPr>
          </a:lstStyle>
          <a:p>
            <a:r>
              <a:rPr lang="en-US" dirty="0"/>
              <a:t>Drag picture to placeholder or click icon to add client logo</a:t>
            </a:r>
            <a:endParaRPr lang="en-CA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210600" y="7732800"/>
            <a:ext cx="6338925" cy="576000"/>
          </a:xfrm>
        </p:spPr>
        <p:txBody>
          <a:bodyPr anchor="b">
            <a:normAutofit/>
          </a:bodyPr>
          <a:lstStyle>
            <a:lvl1pPr>
              <a:defRPr sz="1333">
                <a:solidFill>
                  <a:srgbClr val="7F7F7F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enter footnote here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415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600" y="302400"/>
            <a:ext cx="6345000" cy="681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1284" y="1867965"/>
            <a:ext cx="6345000" cy="56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00165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683" r:id="rId2"/>
    <p:sldLayoutId id="2147483725" r:id="rId3"/>
    <p:sldLayoutId id="2147483726" r:id="rId4"/>
    <p:sldLayoutId id="2147483727" r:id="rId5"/>
    <p:sldLayoutId id="2147483728" r:id="rId6"/>
    <p:sldLayoutId id="2147483684" r:id="rId7"/>
    <p:sldLayoutId id="2147483723" r:id="rId8"/>
    <p:sldLayoutId id="2147483722" r:id="rId9"/>
    <p:sldLayoutId id="2147483724" r:id="rId10"/>
    <p:sldLayoutId id="2147483773" r:id="rId11"/>
  </p:sldLayoutIdLst>
  <p:hf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733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90000"/>
        </a:lnSpc>
        <a:spcBef>
          <a:spcPts val="800"/>
        </a:spcBef>
        <a:buFontTx/>
        <a:buNone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306910" indent="-3071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614385" indent="-3071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21577" indent="-3071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28769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56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600" y="302400"/>
            <a:ext cx="6345000" cy="681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1284" y="1867965"/>
            <a:ext cx="6345000" cy="56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360" y="8306259"/>
            <a:ext cx="1071497" cy="746357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6275948" y="8554834"/>
            <a:ext cx="394660" cy="297454"/>
          </a:xfrm>
          <a:prstGeom prst="rect">
            <a:avLst/>
          </a:prstGeom>
        </p:spPr>
        <p:txBody>
          <a:bodyPr wrap="none" anchor="b">
            <a:spAutoFit/>
          </a:bodyPr>
          <a:lstStyle/>
          <a:p>
            <a:pPr algn="r"/>
            <a:fld id="{0CCA8EC3-AABF-4FBA-926F-17F994A56B33}" type="slidenum">
              <a:rPr lang="en-US" sz="1333" smtClean="0">
                <a:solidFill>
                  <a:srgbClr val="75787B"/>
                </a:solidFill>
              </a:rPr>
              <a:pPr algn="r"/>
              <a:t>‹#›</a:t>
            </a:fld>
            <a:endParaRPr lang="en-CA" sz="1333" dirty="0">
              <a:solidFill>
                <a:srgbClr val="75787B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63973" y="8365067"/>
            <a:ext cx="6330054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61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</p:sldLayoutIdLst>
  <p:hf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733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90000"/>
        </a:lnSpc>
        <a:spcBef>
          <a:spcPts val="800"/>
        </a:spcBef>
        <a:buFontTx/>
        <a:buNone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306910" indent="-3071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614385" indent="-3071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21577" indent="-3071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28769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56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600" y="302400"/>
            <a:ext cx="6345000" cy="681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1284" y="1867965"/>
            <a:ext cx="6345000" cy="56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360" y="8306259"/>
            <a:ext cx="1071497" cy="746357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6275948" y="8554834"/>
            <a:ext cx="394660" cy="297454"/>
          </a:xfrm>
          <a:prstGeom prst="rect">
            <a:avLst/>
          </a:prstGeom>
        </p:spPr>
        <p:txBody>
          <a:bodyPr wrap="none" anchor="b">
            <a:spAutoFit/>
          </a:bodyPr>
          <a:lstStyle/>
          <a:p>
            <a:pPr algn="r"/>
            <a:fld id="{0CCA8EC3-AABF-4FBA-926F-17F994A56B33}" type="slidenum">
              <a:rPr lang="en-US" sz="1333" smtClean="0">
                <a:solidFill>
                  <a:srgbClr val="75787B"/>
                </a:solidFill>
              </a:rPr>
              <a:pPr algn="r"/>
              <a:t>‹#›</a:t>
            </a:fld>
            <a:endParaRPr lang="en-CA" sz="1333" dirty="0">
              <a:solidFill>
                <a:srgbClr val="75787B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63973" y="8365067"/>
            <a:ext cx="6330054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738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</p:sldLayoutIdLst>
  <p:hf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733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90000"/>
        </a:lnSpc>
        <a:spcBef>
          <a:spcPts val="800"/>
        </a:spcBef>
        <a:buFontTx/>
        <a:buNone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306910" indent="-3071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614385" indent="-3071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21577" indent="-3071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28769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568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600" y="302400"/>
            <a:ext cx="6345000" cy="681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1284" y="1867965"/>
            <a:ext cx="6345000" cy="56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360" y="8306259"/>
            <a:ext cx="1071497" cy="746357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6275948" y="8554834"/>
            <a:ext cx="394660" cy="297454"/>
          </a:xfrm>
          <a:prstGeom prst="rect">
            <a:avLst/>
          </a:prstGeom>
        </p:spPr>
        <p:txBody>
          <a:bodyPr wrap="none" anchor="b">
            <a:spAutoFit/>
          </a:bodyPr>
          <a:lstStyle/>
          <a:p>
            <a:pPr algn="r"/>
            <a:fld id="{0CCA8EC3-AABF-4FBA-926F-17F994A56B33}" type="slidenum">
              <a:rPr lang="en-US" sz="1333" smtClean="0">
                <a:solidFill>
                  <a:srgbClr val="75787B"/>
                </a:solidFill>
              </a:rPr>
              <a:pPr algn="r"/>
              <a:t>‹#›</a:t>
            </a:fld>
            <a:endParaRPr lang="en-CA" sz="1333" dirty="0">
              <a:solidFill>
                <a:srgbClr val="75787B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63973" y="8365067"/>
            <a:ext cx="6330054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77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</p:sldLayoutIdLst>
  <p:hf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733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90000"/>
        </a:lnSpc>
        <a:spcBef>
          <a:spcPts val="800"/>
        </a:spcBef>
        <a:buFontTx/>
        <a:buNone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306910" indent="-3071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614385" indent="-3071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21577" indent="-3071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28769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5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F6EDCA27-E572-4B6D-B8D1-6DAC64B420C0}"/>
              </a:ext>
            </a:extLst>
          </p:cNvPr>
          <p:cNvSpPr txBox="1"/>
          <p:nvPr/>
        </p:nvSpPr>
        <p:spPr>
          <a:xfrm>
            <a:off x="405396" y="1526767"/>
            <a:ext cx="6070691" cy="73353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ts val="1250"/>
              </a:lnSpc>
              <a:spcAft>
                <a:spcPts val="1200"/>
              </a:spcAft>
            </a:pPr>
            <a:r>
              <a:rPr lang="en-US" sz="1100" dirty="0"/>
              <a:t>MetLife makes it easy for you to report your Short Term Disability claim. The following information explains how to report your disability claim and what to expect. </a:t>
            </a:r>
            <a:endParaRPr lang="en-US" sz="11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en-US" sz="1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 your absence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B483B2-2C22-4A0A-815C-888D9D591E45}"/>
              </a:ext>
            </a:extLst>
          </p:cNvPr>
          <p:cNvSpPr txBox="1"/>
          <p:nvPr/>
        </p:nvSpPr>
        <p:spPr>
          <a:xfrm>
            <a:off x="4030641" y="6986544"/>
            <a:ext cx="2732084" cy="163121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ts val="800"/>
              </a:lnSpc>
            </a:pPr>
            <a:r>
              <a:rPr lang="en-US" sz="700" dirty="0"/>
              <a:t>To initiate a disability claim you will need to complete MetLife’s </a:t>
            </a:r>
            <a:r>
              <a:rPr lang="en-US" sz="700" dirty="0">
                <a:solidFill>
                  <a:srgbClr val="FF0000"/>
                </a:solidFill>
              </a:rPr>
              <a:t>Disability Claim for Accident &amp; Sickness (</a:t>
            </a:r>
            <a:r>
              <a:rPr lang="en-US" sz="700" dirty="0" err="1">
                <a:solidFill>
                  <a:srgbClr val="FF0000"/>
                </a:solidFill>
              </a:rPr>
              <a:t>A&amp;S</a:t>
            </a:r>
            <a:r>
              <a:rPr lang="en-US" sz="700" dirty="0">
                <a:solidFill>
                  <a:srgbClr val="FF0000"/>
                </a:solidFill>
              </a:rPr>
              <a:t>/Short-Term Disability (STD)/Salary Continuance </a:t>
            </a:r>
            <a:r>
              <a:rPr lang="en-US" sz="700" dirty="0"/>
              <a:t>Form. </a:t>
            </a:r>
          </a:p>
          <a:p>
            <a:pPr>
              <a:lnSpc>
                <a:spcPts val="800"/>
              </a:lnSpc>
            </a:pPr>
            <a:endParaRPr lang="en-US" sz="700" dirty="0"/>
          </a:p>
          <a:p>
            <a:pPr>
              <a:lnSpc>
                <a:spcPts val="800"/>
              </a:lnSpc>
            </a:pPr>
            <a:r>
              <a:rPr lang="en-US" sz="700" dirty="0"/>
              <a:t>Once completed, fax the form to: </a:t>
            </a:r>
            <a:br>
              <a:rPr lang="en-US" sz="700" dirty="0"/>
            </a:br>
            <a:r>
              <a:rPr lang="en-US" sz="700" b="1" dirty="0"/>
              <a:t>Benefits Office, Fax: 214-496-6029</a:t>
            </a:r>
          </a:p>
          <a:p>
            <a:pPr>
              <a:lnSpc>
                <a:spcPts val="800"/>
              </a:lnSpc>
            </a:pPr>
            <a:endParaRPr lang="en-US" sz="700" b="1" dirty="0"/>
          </a:p>
          <a:p>
            <a:pPr>
              <a:lnSpc>
                <a:spcPts val="800"/>
              </a:lnSpc>
            </a:pPr>
            <a:endParaRPr lang="en-US" sz="700" dirty="0"/>
          </a:p>
          <a:p>
            <a:pPr>
              <a:lnSpc>
                <a:spcPts val="800"/>
              </a:lnSpc>
            </a:pPr>
            <a:r>
              <a:rPr lang="en-US" sz="700" dirty="0"/>
              <a:t>All sections of the form need to be fully completed prior to submitting to MetLife.</a:t>
            </a:r>
          </a:p>
          <a:p>
            <a:pPr>
              <a:lnSpc>
                <a:spcPts val="800"/>
              </a:lnSpc>
            </a:pPr>
            <a:endParaRPr lang="en-US" sz="700" dirty="0"/>
          </a:p>
          <a:p>
            <a:pPr>
              <a:lnSpc>
                <a:spcPts val="800"/>
              </a:lnSpc>
            </a:pPr>
            <a:r>
              <a:rPr lang="en-US" sz="700" dirty="0"/>
              <a:t>The Customer Response Center is available from 8:00 a.m. – 9:00 p.m. ET to answer your questions. </a:t>
            </a:r>
          </a:p>
          <a:p>
            <a:pPr>
              <a:lnSpc>
                <a:spcPts val="800"/>
              </a:lnSpc>
            </a:pPr>
            <a:endParaRPr lang="en-US" sz="700" dirty="0"/>
          </a:p>
          <a:p>
            <a:pPr>
              <a:lnSpc>
                <a:spcPts val="800"/>
              </a:lnSpc>
            </a:pPr>
            <a:r>
              <a:rPr lang="en-US" sz="700" dirty="0"/>
              <a:t>The toll-free number is: </a:t>
            </a:r>
            <a:r>
              <a:rPr lang="en-US" sz="700" b="1" dirty="0"/>
              <a:t>1-800-300-4296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4A15660-E219-4D55-B3E7-E0B3F26F8382}"/>
              </a:ext>
            </a:extLst>
          </p:cNvPr>
          <p:cNvCxnSpPr>
            <a:cxnSpLocks/>
          </p:cNvCxnSpPr>
          <p:nvPr/>
        </p:nvCxnSpPr>
        <p:spPr>
          <a:xfrm>
            <a:off x="3887738" y="6883071"/>
            <a:ext cx="2970262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422C1D8-D5C1-4911-8C2F-324922052214}"/>
              </a:ext>
            </a:extLst>
          </p:cNvPr>
          <p:cNvCxnSpPr>
            <a:cxnSpLocks/>
          </p:cNvCxnSpPr>
          <p:nvPr/>
        </p:nvCxnSpPr>
        <p:spPr>
          <a:xfrm>
            <a:off x="3889325" y="6883071"/>
            <a:ext cx="0" cy="2260929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7622828-C92B-4F2D-9D01-8E7A52DBEC57}"/>
              </a:ext>
            </a:extLst>
          </p:cNvPr>
          <p:cNvSpPr txBox="1"/>
          <p:nvPr/>
        </p:nvSpPr>
        <p:spPr>
          <a:xfrm>
            <a:off x="405391" y="6981781"/>
            <a:ext cx="3251439" cy="78483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For your convenience, detach and save this informational wallet card.</a:t>
            </a:r>
          </a:p>
          <a:p>
            <a:pPr>
              <a:spcAft>
                <a:spcPts val="600"/>
              </a:spcAft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This card outlines the claim reporting procedures </a:t>
            </a:r>
            <a:b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for your quick reference.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22E4793-8994-4255-A0F2-899389238F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68" y="155651"/>
            <a:ext cx="1755670" cy="68789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85DE2BE-5683-4DC9-9D3C-687AC5B23F08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31" y="8769275"/>
            <a:ext cx="1379113" cy="126599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654CAB6-402E-4A55-BDA9-D365CBDB1C44}"/>
              </a:ext>
            </a:extLst>
          </p:cNvPr>
          <p:cNvCxnSpPr>
            <a:cxnSpLocks/>
          </p:cNvCxnSpPr>
          <p:nvPr/>
        </p:nvCxnSpPr>
        <p:spPr>
          <a:xfrm>
            <a:off x="2002176" y="352100"/>
            <a:ext cx="0" cy="300363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6E686A42-E350-432A-A307-97D5638FC158}"/>
              </a:ext>
            </a:extLst>
          </p:cNvPr>
          <p:cNvSpPr/>
          <p:nvPr/>
        </p:nvSpPr>
        <p:spPr>
          <a:xfrm>
            <a:off x="2184465" y="337185"/>
            <a:ext cx="2000548" cy="369332"/>
          </a:xfrm>
          <a:prstGeom prst="rect">
            <a:avLst/>
          </a:prstGeom>
        </p:spPr>
        <p:txBody>
          <a:bodyPr wrap="none" lIns="0" rIns="0" anchor="ctr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Disability Insurance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A322032-1024-44CA-9CB0-502699B502A4}"/>
              </a:ext>
            </a:extLst>
          </p:cNvPr>
          <p:cNvSpPr/>
          <p:nvPr/>
        </p:nvSpPr>
        <p:spPr>
          <a:xfrm>
            <a:off x="405396" y="998060"/>
            <a:ext cx="6050384" cy="361637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2000" b="1" dirty="0">
                <a:latin typeface="Georgia" panose="02040502050405020303" pitchFamily="18" charset="0"/>
              </a:rPr>
              <a:t>Your guide to MetLife Absence Reporting</a:t>
            </a:r>
            <a:endParaRPr lang="en-US" b="1" baseline="30000" dirty="0">
              <a:latin typeface="Georgia" panose="02040502050405020303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122EAA5-0816-45DE-B692-4EE1CFCBF233}"/>
              </a:ext>
            </a:extLst>
          </p:cNvPr>
          <p:cNvSpPr/>
          <p:nvPr/>
        </p:nvSpPr>
        <p:spPr>
          <a:xfrm>
            <a:off x="1305010" y="2389613"/>
            <a:ext cx="4943390" cy="54794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9728" tIns="91440" rIns="91440" bIns="9144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marL="0" lvl="1">
              <a:spcAft>
                <a:spcPts val="800"/>
              </a:spcAft>
              <a:buClr>
                <a:schemeClr val="tx1"/>
              </a:buClr>
              <a:defRPr/>
            </a:pPr>
            <a:r>
              <a:rPr lang="en-US" sz="850" dirty="0">
                <a:solidFill>
                  <a:prstClr val="black"/>
                </a:solidFill>
              </a:rPr>
              <a:t>If you are absent or expect to be absent from work due to sickness, accidental injury, </a:t>
            </a:r>
            <a:br>
              <a:rPr lang="en-US" sz="850" dirty="0">
                <a:solidFill>
                  <a:prstClr val="black"/>
                </a:solidFill>
              </a:rPr>
            </a:br>
            <a:r>
              <a:rPr lang="en-US" sz="850" dirty="0">
                <a:solidFill>
                  <a:prstClr val="black"/>
                </a:solidFill>
              </a:rPr>
              <a:t>or pregnancy, you must report your absence by notifying your supervisor.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7E76590-0F51-44DF-B7F6-299B3F3EE152}"/>
              </a:ext>
            </a:extLst>
          </p:cNvPr>
          <p:cNvSpPr/>
          <p:nvPr/>
        </p:nvSpPr>
        <p:spPr>
          <a:xfrm>
            <a:off x="1305010" y="3016399"/>
            <a:ext cx="4943390" cy="5479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9728" tIns="91440" rIns="91440" bIns="9144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marL="0" lvl="1">
              <a:spcBef>
                <a:spcPts val="300"/>
              </a:spcBef>
              <a:buClr>
                <a:schemeClr val="tx1"/>
              </a:buClr>
              <a:defRPr/>
            </a:pPr>
            <a:r>
              <a:rPr lang="en-US" sz="850" dirty="0">
                <a:solidFill>
                  <a:prstClr val="black"/>
                </a:solidFill>
              </a:rPr>
              <a:t>If you will be absent from work in excess of your Benefit Elimination Period, you will need to complete MetLife’s </a:t>
            </a:r>
            <a:r>
              <a:rPr lang="en-US" sz="850" dirty="0">
                <a:solidFill>
                  <a:srgbClr val="FF0000"/>
                </a:solidFill>
              </a:rPr>
              <a:t>Disability Claim for Accident &amp; Sickness (A&amp;S)/ Short Term Disability (STD)/ Salary Continuance </a:t>
            </a:r>
            <a:r>
              <a:rPr lang="en-US" sz="850" dirty="0">
                <a:solidFill>
                  <a:prstClr val="black"/>
                </a:solidFill>
              </a:rPr>
              <a:t>Form to initiate your claim for benefits. (Options 1 &amp; 2 have a hospital waiver)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2FAC609-D576-4A5C-834D-15C23CA60058}"/>
              </a:ext>
            </a:extLst>
          </p:cNvPr>
          <p:cNvSpPr/>
          <p:nvPr/>
        </p:nvSpPr>
        <p:spPr>
          <a:xfrm>
            <a:off x="1305010" y="3639556"/>
            <a:ext cx="4943390" cy="12496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9728" tIns="91440" rIns="91440" bIns="91440"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marL="0" lvl="1">
              <a:spcAft>
                <a:spcPts val="300"/>
              </a:spcAft>
              <a:buClr>
                <a:schemeClr val="tx1"/>
              </a:buClr>
              <a:defRPr/>
            </a:pPr>
            <a:r>
              <a:rPr lang="en-US" sz="850" dirty="0">
                <a:solidFill>
                  <a:prstClr val="black"/>
                </a:solidFill>
              </a:rPr>
              <a:t>You may request the form from your </a:t>
            </a:r>
            <a:r>
              <a:rPr lang="en-US" sz="850" dirty="0"/>
              <a:t>employer. </a:t>
            </a:r>
            <a:r>
              <a:rPr lang="en-US" sz="850" dirty="0">
                <a:solidFill>
                  <a:prstClr val="black"/>
                </a:solidFill>
              </a:rPr>
              <a:t>There are three sections on the form that will need to be filled out:</a:t>
            </a:r>
          </a:p>
          <a:p>
            <a:pPr marL="109728" lvl="1" indent="-109728">
              <a:spcAft>
                <a:spcPts val="3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en-US" sz="850" dirty="0">
                <a:solidFill>
                  <a:prstClr val="black"/>
                </a:solidFill>
              </a:rPr>
              <a:t>Employer Section: To be completed by </a:t>
            </a:r>
            <a:r>
              <a:rPr lang="en-US" sz="850" dirty="0"/>
              <a:t>Coppell ISD</a:t>
            </a:r>
          </a:p>
          <a:p>
            <a:pPr marL="109728" lvl="1" indent="-109728">
              <a:spcAft>
                <a:spcPts val="3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en-US" sz="850" dirty="0">
                <a:solidFill>
                  <a:prstClr val="black"/>
                </a:solidFill>
              </a:rPr>
              <a:t>Employee Section: To be completed by you</a:t>
            </a:r>
          </a:p>
          <a:p>
            <a:pPr marL="109728" lvl="1" indent="-109728">
              <a:spcAft>
                <a:spcPts val="3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en-US" sz="850" dirty="0">
                <a:solidFill>
                  <a:prstClr val="black"/>
                </a:solidFill>
              </a:rPr>
              <a:t>Health Care Provider Section: To be completed by your doctor(s)</a:t>
            </a:r>
          </a:p>
          <a:p>
            <a:pPr marL="0" lvl="1">
              <a:spcAft>
                <a:spcPts val="300"/>
              </a:spcAft>
              <a:buClr>
                <a:schemeClr val="tx1"/>
              </a:buClr>
              <a:defRPr/>
            </a:pPr>
            <a:r>
              <a:rPr lang="en-US" sz="850" b="1" dirty="0">
                <a:solidFill>
                  <a:prstClr val="black"/>
                </a:solidFill>
              </a:rPr>
              <a:t>All sections of the form will need to be fully completed prior to submitting to MetLife, </a:t>
            </a:r>
            <a:br>
              <a:rPr lang="en-US" sz="850" b="1" dirty="0">
                <a:solidFill>
                  <a:prstClr val="black"/>
                </a:solidFill>
              </a:rPr>
            </a:br>
            <a:r>
              <a:rPr lang="en-US" sz="850" b="1" dirty="0">
                <a:solidFill>
                  <a:prstClr val="black"/>
                </a:solidFill>
              </a:rPr>
              <a:t>so that there are no delays in the evaluation of your claim.</a:t>
            </a:r>
          </a:p>
          <a:p>
            <a:pPr marL="109728" lvl="1" indent="-109728">
              <a:spcAft>
                <a:spcPts val="3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endParaRPr lang="en-US" sz="850" dirty="0">
              <a:solidFill>
                <a:prstClr val="black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EBFA9AA-A321-4A3F-A1B7-4C15A6DC2C6D}"/>
              </a:ext>
            </a:extLst>
          </p:cNvPr>
          <p:cNvSpPr txBox="1"/>
          <p:nvPr/>
        </p:nvSpPr>
        <p:spPr>
          <a:xfrm>
            <a:off x="405396" y="5009658"/>
            <a:ext cx="6070691" cy="116955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ts val="1150"/>
              </a:lnSpc>
              <a:spcAft>
                <a:spcPts val="1200"/>
              </a:spcAft>
            </a:pPr>
            <a:r>
              <a:rPr lang="en-US" sz="850" dirty="0"/>
              <a:t>Once completed the form should be faxed to: </a:t>
            </a:r>
            <a:br>
              <a:rPr lang="en-US" sz="850" dirty="0"/>
            </a:br>
            <a:r>
              <a:rPr lang="en-US" sz="850" b="1" dirty="0"/>
              <a:t>Benefits Office, Fax: 214-496-6029</a:t>
            </a:r>
          </a:p>
          <a:p>
            <a:pPr>
              <a:lnSpc>
                <a:spcPts val="1150"/>
              </a:lnSpc>
              <a:spcAft>
                <a:spcPts val="1200"/>
              </a:spcAft>
            </a:pPr>
            <a:r>
              <a:rPr lang="en-US" sz="850" b="1" dirty="0"/>
              <a:t>The Benefits Office will complete the Employer portion and send to MetLife.</a:t>
            </a:r>
          </a:p>
          <a:p>
            <a:pPr>
              <a:lnSpc>
                <a:spcPts val="1150"/>
              </a:lnSpc>
              <a:spcAft>
                <a:spcPts val="1200"/>
              </a:spcAft>
            </a:pPr>
            <a:r>
              <a:rPr lang="en-US" sz="850" dirty="0"/>
              <a:t>The Customer Response Center is available from 8:00 a.m. – 9:00 p.m. Eastern Time to answer your questions.                The toll-free number is </a:t>
            </a:r>
            <a:r>
              <a:rPr lang="en-US" sz="850" b="1" dirty="0"/>
              <a:t>1-800-300-4296. </a:t>
            </a:r>
            <a:endParaRPr lang="en-US" sz="850" dirty="0"/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C2FAFCB5-F145-45A6-8347-99E85636CC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01" y="2389613"/>
            <a:ext cx="482246" cy="482246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EA1210B2-D43A-4B2E-8352-AC20B1BBA48C}"/>
              </a:ext>
            </a:extLst>
          </p:cNvPr>
          <p:cNvSpPr/>
          <p:nvPr/>
        </p:nvSpPr>
        <p:spPr>
          <a:xfrm>
            <a:off x="1142871" y="2389613"/>
            <a:ext cx="162140" cy="547946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91440" rIns="0" bIns="9144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marL="0" lvl="1" algn="ctr">
              <a:spcAft>
                <a:spcPts val="800"/>
              </a:spcAft>
              <a:buClr>
                <a:schemeClr val="tx1"/>
              </a:buClr>
              <a:defRPr/>
            </a:pPr>
            <a:r>
              <a:rPr lang="en-US" sz="12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58E6F35-EF3A-4D07-B729-6B840FD844A3}"/>
              </a:ext>
            </a:extLst>
          </p:cNvPr>
          <p:cNvSpPr/>
          <p:nvPr/>
        </p:nvSpPr>
        <p:spPr>
          <a:xfrm>
            <a:off x="1142871" y="3013159"/>
            <a:ext cx="162140" cy="551503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91440" rIns="0" bIns="9144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marL="0" lvl="1" algn="ctr">
              <a:spcAft>
                <a:spcPts val="800"/>
              </a:spcAft>
              <a:buClr>
                <a:schemeClr val="tx1"/>
              </a:buClr>
              <a:defRPr/>
            </a:pPr>
            <a:r>
              <a:rPr lang="en-US" sz="12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F7A4926-AA14-47A6-961D-EEDA221ADDE7}"/>
              </a:ext>
            </a:extLst>
          </p:cNvPr>
          <p:cNvSpPr/>
          <p:nvPr/>
        </p:nvSpPr>
        <p:spPr>
          <a:xfrm>
            <a:off x="1142871" y="3639555"/>
            <a:ext cx="162140" cy="1249646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91440" rIns="0" bIns="9144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marL="0" lvl="1" algn="ctr">
              <a:spcAft>
                <a:spcPts val="800"/>
              </a:spcAft>
              <a:buClr>
                <a:schemeClr val="tx1"/>
              </a:buClr>
              <a:defRPr/>
            </a:pPr>
            <a:r>
              <a:rPr lang="en-US" sz="12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3DAD917-CCDC-41AE-9087-2590210550BC}"/>
              </a:ext>
            </a:extLst>
          </p:cNvPr>
          <p:cNvSpPr txBox="1"/>
          <p:nvPr/>
        </p:nvSpPr>
        <p:spPr>
          <a:xfrm>
            <a:off x="3887738" y="6708069"/>
            <a:ext cx="2970261" cy="18678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ts val="800"/>
              </a:lnSpc>
            </a:pPr>
            <a:r>
              <a:rPr lang="en-US" sz="600" dirty="0">
                <a:solidFill>
                  <a:schemeClr val="accent1"/>
                </a:solidFill>
              </a:rPr>
              <a:t>DETACH AND KEEP THIS CARD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3C1AC18A-887A-4719-9283-C2E089F4265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53" y="3630029"/>
            <a:ext cx="495323" cy="495323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CB5CAAD6-5380-4D29-9A0B-CC05BF002FC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13" y="2998870"/>
            <a:ext cx="484733" cy="484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625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59E2B50B-F8EE-4B82-BB82-1C3C11DDA66A}"/>
              </a:ext>
            </a:extLst>
          </p:cNvPr>
          <p:cNvSpPr/>
          <p:nvPr/>
        </p:nvSpPr>
        <p:spPr>
          <a:xfrm>
            <a:off x="3229639" y="7733787"/>
            <a:ext cx="3513031" cy="192360"/>
          </a:xfrm>
          <a:prstGeom prst="rect">
            <a:avLst/>
          </a:prstGeom>
        </p:spPr>
        <p:txBody>
          <a:bodyPr wrap="square" rIns="0">
            <a:spAutoFit/>
          </a:bodyPr>
          <a:lstStyle/>
          <a:p>
            <a:r>
              <a:rPr lang="en-US" sz="650" b="1" dirty="0">
                <a:solidFill>
                  <a:schemeClr val="accent4"/>
                </a:solidFill>
              </a:rPr>
              <a:t>Metropolitan Life Insurance Company  </a:t>
            </a:r>
            <a:r>
              <a:rPr lang="en-US" sz="650" dirty="0">
                <a:solidFill>
                  <a:schemeClr val="accent4"/>
                </a:solidFill>
              </a:rPr>
              <a:t>|  200 Park Avenue  |  New York, NY 10166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E8DA08C-D1B2-4A42-AAD2-5AFBACE3C5C9}"/>
              </a:ext>
            </a:extLst>
          </p:cNvPr>
          <p:cNvSpPr/>
          <p:nvPr/>
        </p:nvSpPr>
        <p:spPr>
          <a:xfrm>
            <a:off x="3229640" y="7846068"/>
            <a:ext cx="3232120" cy="292388"/>
          </a:xfrm>
          <a:prstGeom prst="rect">
            <a:avLst/>
          </a:prstGeom>
        </p:spPr>
        <p:txBody>
          <a:bodyPr wrap="square" rIns="0">
            <a:spAutoFit/>
          </a:bodyPr>
          <a:lstStyle/>
          <a:p>
            <a:r>
              <a:rPr lang="nb-NO" sz="650" dirty="0">
                <a:solidFill>
                  <a:schemeClr val="accent4"/>
                </a:solidFill>
              </a:rPr>
              <a:t>L0820007094[exp0922][All States][DC,GU,MP,PR,VI] </a:t>
            </a:r>
          </a:p>
          <a:p>
            <a:r>
              <a:rPr lang="en-US" sz="650" dirty="0">
                <a:solidFill>
                  <a:schemeClr val="accent4"/>
                </a:solidFill>
              </a:rPr>
              <a:t>© 2020 MetLife Services and Solutions, LLC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870CCFB2-0219-43A0-AF1A-7CDA406B8E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621" y="8066860"/>
            <a:ext cx="1755670" cy="68789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8F47C168-E133-4AA9-9BE6-AD6C846E9C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334" y="8673325"/>
            <a:ext cx="1112838" cy="436025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7481FA0C-16CE-4AA8-B48C-9F5058D72A0F}"/>
              </a:ext>
            </a:extLst>
          </p:cNvPr>
          <p:cNvSpPr txBox="1"/>
          <p:nvPr/>
        </p:nvSpPr>
        <p:spPr>
          <a:xfrm>
            <a:off x="156110" y="6980033"/>
            <a:ext cx="2726789" cy="126957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600" b="1" dirty="0"/>
              <a:t>There are three sections to the form that will need to be filled out:</a:t>
            </a:r>
          </a:p>
          <a:p>
            <a:pPr marL="91440" indent="-91440">
              <a:spcAft>
                <a:spcPts val="300"/>
              </a:spcAft>
              <a:buFont typeface="+mj-lt"/>
              <a:buAutoNum type="arabicPeriod"/>
            </a:pPr>
            <a:r>
              <a:rPr lang="en-US" sz="600" dirty="0"/>
              <a:t>Employer Section</a:t>
            </a:r>
          </a:p>
          <a:p>
            <a:pPr marL="91440" indent="-91440">
              <a:spcAft>
                <a:spcPts val="300"/>
              </a:spcAft>
              <a:buFont typeface="+mj-lt"/>
              <a:buAutoNum type="arabicPeriod"/>
            </a:pPr>
            <a:r>
              <a:rPr lang="en-US" sz="600" dirty="0"/>
              <a:t>Employee Section</a:t>
            </a:r>
          </a:p>
          <a:p>
            <a:pPr marL="91440" indent="-91440">
              <a:spcAft>
                <a:spcPts val="300"/>
              </a:spcAft>
              <a:buFont typeface="+mj-lt"/>
              <a:buAutoNum type="arabicPeriod"/>
            </a:pPr>
            <a:r>
              <a:rPr lang="en-US" sz="600" dirty="0"/>
              <a:t>Health Care Provider Section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600" dirty="0"/>
              <a:t>Coppell ISD</a:t>
            </a:r>
            <a:r>
              <a:rPr lang="en-US" sz="600" b="1" dirty="0">
                <a:solidFill>
                  <a:srgbClr val="FF0000"/>
                </a:solidFill>
              </a:rPr>
              <a:t> </a:t>
            </a:r>
            <a:r>
              <a:rPr lang="en-US" sz="600" dirty="0"/>
              <a:t>must complete the Employer portion of the form, you must complete the Employee portion of the form and arrange for your doctors(s) </a:t>
            </a:r>
            <a:br>
              <a:rPr lang="en-US" sz="600" dirty="0"/>
            </a:br>
            <a:r>
              <a:rPr lang="en-US" sz="600" dirty="0"/>
              <a:t>to complete the Health Care Provider section of the form. 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600" b="1" dirty="0"/>
              <a:t>The form must be fully completed to ensure the evaluation of your </a:t>
            </a:r>
            <a:br>
              <a:rPr lang="en-US" sz="600" b="1" dirty="0"/>
            </a:br>
            <a:r>
              <a:rPr lang="en-US" sz="600" b="1" dirty="0"/>
              <a:t>claim is not delayed.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F9E623A-54D8-47BF-A0E0-E9E8CADA3B9F}"/>
              </a:ext>
            </a:extLst>
          </p:cNvPr>
          <p:cNvSpPr txBox="1"/>
          <p:nvPr/>
        </p:nvSpPr>
        <p:spPr>
          <a:xfrm>
            <a:off x="405392" y="324257"/>
            <a:ext cx="3061708" cy="299056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we may need from you (if applicable)</a:t>
            </a:r>
          </a:p>
          <a:p>
            <a:pPr>
              <a:lnSpc>
                <a:spcPts val="1100"/>
              </a:lnSpc>
              <a:spcAft>
                <a:spcPts val="600"/>
              </a:spcAft>
              <a:buClr>
                <a:schemeClr val="tx1"/>
              </a:buClr>
            </a:pPr>
            <a:r>
              <a:rPr lang="en-US" sz="800" b="1" dirty="0"/>
              <a:t>Authorization to Release Your Medical Information:</a:t>
            </a:r>
            <a:endParaRPr lang="en-US" sz="800" dirty="0"/>
          </a:p>
          <a:p>
            <a:pPr marL="182880" indent="-137160">
              <a:lnSpc>
                <a:spcPts val="1100"/>
              </a:lnSpc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800" dirty="0"/>
              <a:t>Let your health care provider(s) know that you authorize the release of your medical information to MetLife. </a:t>
            </a:r>
          </a:p>
          <a:p>
            <a:pPr marL="182880" indent="-137160">
              <a:lnSpc>
                <a:spcPts val="1100"/>
              </a:lnSpc>
              <a:spcAft>
                <a:spcPts val="12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800" dirty="0"/>
              <a:t>An “Authorization to Disclose Information About Me” form </a:t>
            </a:r>
            <a:br>
              <a:rPr lang="en-US" sz="800" dirty="0"/>
            </a:br>
            <a:r>
              <a:rPr lang="en-US" sz="800" dirty="0"/>
              <a:t>is included with the Employee section of the Short Term Disability Claim Form. Sign and return this form along with </a:t>
            </a:r>
            <a:br>
              <a:rPr lang="en-US" sz="800" dirty="0"/>
            </a:br>
            <a:r>
              <a:rPr lang="en-US" sz="800" dirty="0"/>
              <a:t>the Employee section in order to expedite the processing </a:t>
            </a:r>
            <a:br>
              <a:rPr lang="en-US" sz="800" dirty="0"/>
            </a:br>
            <a:r>
              <a:rPr lang="en-US" sz="800" dirty="0"/>
              <a:t>of your claim.</a:t>
            </a:r>
          </a:p>
          <a:p>
            <a:pPr>
              <a:spcAft>
                <a:spcPts val="300"/>
              </a:spcAft>
            </a:pPr>
            <a:r>
              <a:rPr lang="en-US" sz="1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to expect</a:t>
            </a:r>
            <a:endParaRPr lang="en-US" sz="800" dirty="0"/>
          </a:p>
          <a:p>
            <a:pPr>
              <a:lnSpc>
                <a:spcPts val="1100"/>
              </a:lnSpc>
              <a:spcAft>
                <a:spcPts val="600"/>
              </a:spcAft>
              <a:buClr>
                <a:schemeClr val="tx1"/>
              </a:buClr>
            </a:pPr>
            <a:r>
              <a:rPr lang="en-US" sz="800" dirty="0"/>
              <a:t>Within a few business days after MetLife receives your STD claim, a MetLife Case Manager may contact you to discuss:</a:t>
            </a:r>
          </a:p>
          <a:p>
            <a:pPr marL="182880" indent="-137160">
              <a:lnSpc>
                <a:spcPts val="1100"/>
              </a:lnSpc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800" dirty="0"/>
              <a:t>The information you provided on your claim form</a:t>
            </a:r>
          </a:p>
          <a:p>
            <a:pPr marL="182880" indent="-137160">
              <a:lnSpc>
                <a:spcPts val="1100"/>
              </a:lnSpc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800" dirty="0"/>
              <a:t>Your medical condition if applicable, including the impact it </a:t>
            </a:r>
            <a:br>
              <a:rPr lang="en-US" sz="800" dirty="0"/>
            </a:br>
            <a:r>
              <a:rPr lang="en-US" sz="800" dirty="0"/>
              <a:t>has on your ability to do your job and your treatment plan</a:t>
            </a:r>
          </a:p>
          <a:p>
            <a:pPr marL="182880" indent="-137160">
              <a:lnSpc>
                <a:spcPts val="1100"/>
              </a:lnSpc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800" dirty="0"/>
              <a:t>The evaluation procedures applicable to your STD claim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3B61EC2-4324-4F93-89DE-006415416DA9}"/>
              </a:ext>
            </a:extLst>
          </p:cNvPr>
          <p:cNvSpPr txBox="1"/>
          <p:nvPr/>
        </p:nvSpPr>
        <p:spPr>
          <a:xfrm>
            <a:off x="3733164" y="326069"/>
            <a:ext cx="2855966" cy="114480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ts val="1100"/>
              </a:lnSpc>
              <a:spcAft>
                <a:spcPts val="600"/>
              </a:spcAft>
              <a:buClr>
                <a:schemeClr val="tx1"/>
              </a:buClr>
            </a:pPr>
            <a:r>
              <a:rPr lang="en-US" sz="800" dirty="0"/>
              <a:t>MetLife may also contact your health care provider(s) and/or your employer to further clarify any information or to confirm any missing information. Confidential medical information will not be shared with Coppell ISD without your authorization.</a:t>
            </a:r>
          </a:p>
          <a:p>
            <a:pPr>
              <a:lnSpc>
                <a:spcPts val="1100"/>
              </a:lnSpc>
              <a:spcAft>
                <a:spcPts val="600"/>
              </a:spcAft>
              <a:buClr>
                <a:schemeClr val="tx1"/>
              </a:buClr>
            </a:pPr>
            <a:r>
              <a:rPr lang="en-US" sz="800" dirty="0"/>
              <a:t>The Customer Response Center is also available from        8:00 a.m. – 9:00 p.m. ET to answer your questions</a:t>
            </a:r>
            <a:r>
              <a:rPr lang="en-US" sz="800"/>
              <a:t>. </a:t>
            </a:r>
            <a:br>
              <a:rPr lang="en-US" sz="800" dirty="0"/>
            </a:br>
            <a:r>
              <a:rPr lang="en-US" sz="800" dirty="0"/>
              <a:t>The toll-free number is </a:t>
            </a:r>
            <a:r>
              <a:rPr lang="en-US" sz="800" b="1" dirty="0"/>
              <a:t>1-800-300-4296.</a:t>
            </a:r>
            <a:endParaRPr lang="en-US" sz="80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E8EA6FC-187D-4486-9EB5-76E04B0FABED}"/>
              </a:ext>
            </a:extLst>
          </p:cNvPr>
          <p:cNvCxnSpPr>
            <a:cxnSpLocks/>
          </p:cNvCxnSpPr>
          <p:nvPr/>
        </p:nvCxnSpPr>
        <p:spPr>
          <a:xfrm>
            <a:off x="-3172" y="6883071"/>
            <a:ext cx="2970262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B2B0157-2FD2-4E6D-B81D-8E49173A1A6D}"/>
              </a:ext>
            </a:extLst>
          </p:cNvPr>
          <p:cNvCxnSpPr>
            <a:cxnSpLocks/>
          </p:cNvCxnSpPr>
          <p:nvPr/>
        </p:nvCxnSpPr>
        <p:spPr>
          <a:xfrm>
            <a:off x="2967090" y="6883071"/>
            <a:ext cx="0" cy="2260929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8632381"/>
      </p:ext>
    </p:extLst>
  </p:cSld>
  <p:clrMapOvr>
    <a:masterClrMapping/>
  </p:clrMapOvr>
</p:sld>
</file>

<file path=ppt/theme/theme1.xml><?xml version="1.0" encoding="utf-8"?>
<a:theme xmlns:a="http://schemas.openxmlformats.org/drawingml/2006/main" name="ML Master Slide 3.0 Feb 23 2017 no ADF">
  <a:themeElements>
    <a:clrScheme name="ML 3.0 MSD 001">
      <a:dk1>
        <a:srgbClr val="000000"/>
      </a:dk1>
      <a:lt1>
        <a:srgbClr val="FFFFFF"/>
      </a:lt1>
      <a:dk2>
        <a:srgbClr val="0090DA"/>
      </a:dk2>
      <a:lt2>
        <a:srgbClr val="FFFFFF"/>
      </a:lt2>
      <a:accent1>
        <a:srgbClr val="0061A0"/>
      </a:accent1>
      <a:accent2>
        <a:srgbClr val="A4CE4E"/>
      </a:accent2>
      <a:accent3>
        <a:srgbClr val="0090DA"/>
      </a:accent3>
      <a:accent4>
        <a:srgbClr val="A7A8AA"/>
      </a:accent4>
      <a:accent5>
        <a:srgbClr val="00A3AD"/>
      </a:accent5>
      <a:accent6>
        <a:srgbClr val="5F259F"/>
      </a:accent6>
      <a:hlink>
        <a:srgbClr val="75787B"/>
      </a:hlink>
      <a:folHlink>
        <a:srgbClr val="D0D0CE"/>
      </a:folHlink>
    </a:clrScheme>
    <a:fontScheme name="MET LIFE Jan 2017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ML Feb 23 Master Slide Deck_No ADF_v1_2.22.17.potx" id="{D520D647-1899-4377-9680-AF0A7C1AAA4F}" vid="{8E145EAC-5DDB-4DE3-B30D-83D7B0D2F375}"/>
    </a:ext>
  </a:extLst>
</a:theme>
</file>

<file path=ppt/theme/theme2.xml><?xml version="1.0" encoding="utf-8"?>
<a:theme xmlns:a="http://schemas.openxmlformats.org/drawingml/2006/main" name="1_ML Master Slide 3.0 Feb 23 2017 no ADF">
  <a:themeElements>
    <a:clrScheme name="ML 3.0 MSD 001">
      <a:dk1>
        <a:srgbClr val="000000"/>
      </a:dk1>
      <a:lt1>
        <a:srgbClr val="FFFFFF"/>
      </a:lt1>
      <a:dk2>
        <a:srgbClr val="0090DA"/>
      </a:dk2>
      <a:lt2>
        <a:srgbClr val="FFFFFF"/>
      </a:lt2>
      <a:accent1>
        <a:srgbClr val="0061A0"/>
      </a:accent1>
      <a:accent2>
        <a:srgbClr val="A4CE4E"/>
      </a:accent2>
      <a:accent3>
        <a:srgbClr val="0090DA"/>
      </a:accent3>
      <a:accent4>
        <a:srgbClr val="A7A8AA"/>
      </a:accent4>
      <a:accent5>
        <a:srgbClr val="00A3AD"/>
      </a:accent5>
      <a:accent6>
        <a:srgbClr val="5F259F"/>
      </a:accent6>
      <a:hlink>
        <a:srgbClr val="75787B"/>
      </a:hlink>
      <a:folHlink>
        <a:srgbClr val="D0D0CE"/>
      </a:folHlink>
    </a:clrScheme>
    <a:fontScheme name="MET LIFE Jan 2017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ML Feb 23 Master Slide Deck_No ADF_v1_2.22.17.potx" id="{D520D647-1899-4377-9680-AF0A7C1AAA4F}" vid="{8E145EAC-5DDB-4DE3-B30D-83D7B0D2F375}"/>
    </a:ext>
  </a:extLst>
</a:theme>
</file>

<file path=ppt/theme/theme3.xml><?xml version="1.0" encoding="utf-8"?>
<a:theme xmlns:a="http://schemas.openxmlformats.org/drawingml/2006/main" name="2_ML Master Slide 3.0 Feb 23 2017 no ADF">
  <a:themeElements>
    <a:clrScheme name="ML 3.0 MSD 001">
      <a:dk1>
        <a:srgbClr val="000000"/>
      </a:dk1>
      <a:lt1>
        <a:srgbClr val="FFFFFF"/>
      </a:lt1>
      <a:dk2>
        <a:srgbClr val="0090DA"/>
      </a:dk2>
      <a:lt2>
        <a:srgbClr val="FFFFFF"/>
      </a:lt2>
      <a:accent1>
        <a:srgbClr val="0061A0"/>
      </a:accent1>
      <a:accent2>
        <a:srgbClr val="A4CE4E"/>
      </a:accent2>
      <a:accent3>
        <a:srgbClr val="0090DA"/>
      </a:accent3>
      <a:accent4>
        <a:srgbClr val="A7A8AA"/>
      </a:accent4>
      <a:accent5>
        <a:srgbClr val="00A3AD"/>
      </a:accent5>
      <a:accent6>
        <a:srgbClr val="5F259F"/>
      </a:accent6>
      <a:hlink>
        <a:srgbClr val="75787B"/>
      </a:hlink>
      <a:folHlink>
        <a:srgbClr val="D0D0CE"/>
      </a:folHlink>
    </a:clrScheme>
    <a:fontScheme name="MET LIFE Jan 2017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ML Feb 23 Master Slide Deck_No ADF_v1_2.22.17.potx" id="{D520D647-1899-4377-9680-AF0A7C1AAA4F}" vid="{8E145EAC-5DDB-4DE3-B30D-83D7B0D2F375}"/>
    </a:ext>
  </a:extLst>
</a:theme>
</file>

<file path=ppt/theme/theme4.xml><?xml version="1.0" encoding="utf-8"?>
<a:theme xmlns:a="http://schemas.openxmlformats.org/drawingml/2006/main" name="3_ML Master Slide 3.0 Feb 23 2017 no ADF">
  <a:themeElements>
    <a:clrScheme name="ML 3.0 MSD 001">
      <a:dk1>
        <a:srgbClr val="000000"/>
      </a:dk1>
      <a:lt1>
        <a:srgbClr val="FFFFFF"/>
      </a:lt1>
      <a:dk2>
        <a:srgbClr val="0090DA"/>
      </a:dk2>
      <a:lt2>
        <a:srgbClr val="FFFFFF"/>
      </a:lt2>
      <a:accent1>
        <a:srgbClr val="0061A0"/>
      </a:accent1>
      <a:accent2>
        <a:srgbClr val="A4CE4E"/>
      </a:accent2>
      <a:accent3>
        <a:srgbClr val="0090DA"/>
      </a:accent3>
      <a:accent4>
        <a:srgbClr val="A7A8AA"/>
      </a:accent4>
      <a:accent5>
        <a:srgbClr val="00A3AD"/>
      </a:accent5>
      <a:accent6>
        <a:srgbClr val="5F259F"/>
      </a:accent6>
      <a:hlink>
        <a:srgbClr val="75787B"/>
      </a:hlink>
      <a:folHlink>
        <a:srgbClr val="D0D0CE"/>
      </a:folHlink>
    </a:clrScheme>
    <a:fontScheme name="MET LIFE Jan 2017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ML Feb 23 Master Slide Deck_No ADF_v1_2.22.17.potx" id="{D520D647-1899-4377-9680-AF0A7C1AAA4F}" vid="{8E145EAC-5DDB-4DE3-B30D-83D7B0D2F375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1" row="1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5510ADAC-40C9-41B0-9E89-7EE92EB8C88D}">
  <we:reference id="wa104115467" version="1.0.0.0" store="en-US" storeType="OMEX"/>
  <we:alternateReferences>
    <we:reference id="wa104115467" version="1.0.0.0" store="wa104115467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10081</TotalTime>
  <Words>746</Words>
  <Application>Microsoft Office PowerPoint</Application>
  <PresentationFormat>Letter Paper (8.5x11 in)</PresentationFormat>
  <Paragraphs>52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Georgia</vt:lpstr>
      <vt:lpstr>Wingdings</vt:lpstr>
      <vt:lpstr>ML Master Slide 3.0 Feb 23 2017 no ADF</vt:lpstr>
      <vt:lpstr>1_ML Master Slide 3.0 Feb 23 2017 no ADF</vt:lpstr>
      <vt:lpstr>2_ML Master Slide 3.0 Feb 23 2017 no ADF</vt:lpstr>
      <vt:lpstr>3_ML Master Slide 3.0 Feb 23 2017 no ADF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Kuhn &amp; Associates</dc:creator>
  <cp:lastModifiedBy>Stephanie Stevens-Foster</cp:lastModifiedBy>
  <cp:revision>315</cp:revision>
  <cp:lastPrinted>2021-04-21T17:57:18Z</cp:lastPrinted>
  <dcterms:created xsi:type="dcterms:W3CDTF">2017-02-22T20:48:16Z</dcterms:created>
  <dcterms:modified xsi:type="dcterms:W3CDTF">2021-05-11T13:00:57Z</dcterms:modified>
</cp:coreProperties>
</file>